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6" r:id="rId4"/>
    <p:sldId id="257" r:id="rId5"/>
    <p:sldId id="258" r:id="rId6"/>
    <p:sldId id="280" r:id="rId7"/>
    <p:sldId id="259" r:id="rId8"/>
    <p:sldId id="281" r:id="rId9"/>
    <p:sldId id="261" r:id="rId10"/>
    <p:sldId id="260" r:id="rId11"/>
    <p:sldId id="262" r:id="rId12"/>
    <p:sldId id="263" r:id="rId13"/>
    <p:sldId id="264" r:id="rId14"/>
    <p:sldId id="265" r:id="rId15"/>
    <p:sldId id="266" r:id="rId16"/>
    <p:sldId id="274" r:id="rId17"/>
    <p:sldId id="275" r:id="rId18"/>
    <p:sldId id="267" r:id="rId19"/>
    <p:sldId id="268" r:id="rId20"/>
    <p:sldId id="269" r:id="rId21"/>
    <p:sldId id="271" r:id="rId22"/>
    <p:sldId id="270" r:id="rId23"/>
    <p:sldId id="272" r:id="rId24"/>
    <p:sldId id="276" r:id="rId25"/>
    <p:sldId id="273" r:id="rId26"/>
    <p:sldId id="277" r:id="rId27"/>
    <p:sldId id="278" r:id="rId28"/>
    <p:sldId id="282" r:id="rId29"/>
    <p:sldId id="279" r:id="rId30"/>
    <p:sldId id="284" r:id="rId31"/>
    <p:sldId id="285" r:id="rId3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  <p:sp>
        <p:nvSpPr>
          <p:cNvPr id="7" name="Sávnyí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Sávnyí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Sávnyí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7ED90E8-50DA-45AF-BD29-BE07F1B7BDB5}" type="datetimeFigureOut">
              <a:rPr lang="hu-HU" smtClean="0"/>
              <a:t>2014.04.05.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5A8F7D8-68AC-4BE5-8BEE-04E5CDD0820A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15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87624" y="1268760"/>
            <a:ext cx="6584776" cy="4392488"/>
          </a:xfrm>
        </p:spPr>
        <p:txBody>
          <a:bodyPr>
            <a:normAutofit/>
          </a:bodyPr>
          <a:lstStyle/>
          <a:p>
            <a:pPr algn="just"/>
            <a:r>
              <a:rPr lang="hu-HU" sz="2800" b="1" dirty="0" smtClean="0"/>
              <a:t>„Ne a régi dolgokat emlegessétek,</a:t>
            </a:r>
          </a:p>
          <a:p>
            <a:pPr algn="just"/>
            <a:r>
              <a:rPr lang="hu-HU" sz="2800" b="1" dirty="0"/>
              <a:t>n</a:t>
            </a:r>
            <a:r>
              <a:rPr lang="hu-HU" sz="2800" b="1" dirty="0" smtClean="0"/>
              <a:t>e a múlton tűnődjetek!</a:t>
            </a:r>
          </a:p>
          <a:p>
            <a:pPr algn="just"/>
            <a:r>
              <a:rPr lang="hu-HU" sz="2800" b="1" dirty="0" smtClean="0"/>
              <a:t>Mert én újat cselekszem, most kezd</a:t>
            </a:r>
          </a:p>
          <a:p>
            <a:pPr algn="just"/>
            <a:r>
              <a:rPr lang="hu-HU" sz="2800" b="1" dirty="0"/>
              <a:t>k</a:t>
            </a:r>
            <a:r>
              <a:rPr lang="hu-HU" sz="2800" b="1" dirty="0" smtClean="0"/>
              <a:t>ibontakozni, majd megtudjátok!”</a:t>
            </a:r>
          </a:p>
          <a:p>
            <a:pPr algn="r"/>
            <a:r>
              <a:rPr lang="hu-HU" sz="2800" b="1" dirty="0" smtClean="0"/>
              <a:t>(Ézsaiás 43, 18-19.)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124664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18451"/>
          </a:xfrm>
        </p:spPr>
        <p:txBody>
          <a:bodyPr/>
          <a:lstStyle/>
          <a:p>
            <a:r>
              <a:rPr lang="hu-HU" dirty="0" smtClean="0"/>
              <a:t>Számon kérhetőség</a:t>
            </a:r>
          </a:p>
          <a:p>
            <a:r>
              <a:rPr lang="hu-HU" dirty="0" smtClean="0"/>
              <a:t>Szabályszerűség</a:t>
            </a:r>
          </a:p>
          <a:p>
            <a:endParaRPr lang="hu-HU" dirty="0"/>
          </a:p>
          <a:p>
            <a:pPr marL="109728" indent="0">
              <a:buNone/>
            </a:pPr>
            <a:r>
              <a:rPr lang="hu-HU" dirty="0" smtClean="0"/>
              <a:t>„Gazdaságosság, hatékonyság, takarékosság, fenntarthatóság…” (6.§)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/>
              <a:t>Felelős gazdálkodás</a:t>
            </a:r>
            <a:br>
              <a:rPr lang="hu-HU" dirty="0" smtClean="0"/>
            </a:br>
            <a:r>
              <a:rPr lang="hu-HU" sz="1800" dirty="0" smtClean="0"/>
              <a:t>(5.§)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03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1845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hu-HU" dirty="0" smtClean="0"/>
              <a:t>Közös teherviselés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dirty="0" smtClean="0"/>
              <a:t>Helyzeti sajátosságok és teherbíró képességek figyelembevételével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dirty="0" smtClean="0"/>
              <a:t>Fizetési haladék biztosítékkal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u-HU" dirty="0" smtClean="0"/>
              <a:t>Anyagi segítségnyújtás (fokozatos egyházi szervezetek testületeinek határozata alapján)</a:t>
            </a:r>
            <a:endParaRPr lang="hu-HU" dirty="0"/>
          </a:p>
          <a:p>
            <a:pPr marL="109728" indent="0" algn="just"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/>
              <a:t>Méltányosság elve</a:t>
            </a:r>
            <a:br>
              <a:rPr lang="hu-HU" dirty="0" smtClean="0"/>
            </a:br>
            <a:r>
              <a:rPr lang="hu-HU" sz="2000" dirty="0" smtClean="0"/>
              <a:t>( 7. §)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07653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pPr algn="ctr"/>
            <a:r>
              <a:rPr lang="hu-HU" sz="5400" dirty="0" smtClean="0"/>
              <a:t>Tervezés –gazdálkodás –beszámolás </a:t>
            </a:r>
            <a:r>
              <a:rPr lang="hu-HU" sz="5400" dirty="0" err="1" smtClean="0"/>
              <a:t>-ellenőrzés</a:t>
            </a:r>
            <a:endParaRPr lang="hu-HU" sz="5400" dirty="0"/>
          </a:p>
        </p:txBody>
      </p:sp>
    </p:spTree>
    <p:extLst>
      <p:ext uri="{BB962C8B-B14F-4D97-AF65-F5344CB8AC3E}">
        <p14:creationId xmlns:p14="http://schemas.microsoft.com/office/powerpoint/2010/main" val="291405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hu-HU" dirty="0"/>
              <a:t>k</a:t>
            </a:r>
            <a:r>
              <a:rPr lang="hu-HU" dirty="0" smtClean="0"/>
              <a:t>öltségvetés készítése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a tervezés célja: az erőforrások hatékony kihasználása, szakmai eredményesség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a </a:t>
            </a:r>
            <a:r>
              <a:rPr lang="hu-HU" dirty="0"/>
              <a:t>költségvetés megvalósíthatósága- </a:t>
            </a:r>
            <a:r>
              <a:rPr lang="hu-HU" dirty="0" smtClean="0"/>
              <a:t>módosítás</a:t>
            </a:r>
          </a:p>
          <a:p>
            <a:pPr>
              <a:spcAft>
                <a:spcPts val="1800"/>
              </a:spcAft>
            </a:pPr>
            <a:r>
              <a:rPr lang="hu-HU" dirty="0"/>
              <a:t>t</a:t>
            </a:r>
            <a:r>
              <a:rPr lang="hu-HU" dirty="0" smtClean="0"/>
              <a:t>evékenységekhez kapcsolódó költségek elkülönítése</a:t>
            </a:r>
            <a:endParaRPr lang="hu-HU" dirty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Tervezés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4474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1800"/>
              </a:spcAft>
            </a:pPr>
            <a:r>
              <a:rPr lang="hu-HU" dirty="0" smtClean="0"/>
              <a:t>Alaptevékenység- a vallási tevékenység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Kiegészítő tevékenységek ellátása (intézmények útján is)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hu-HU" sz="2000" dirty="0"/>
              <a:t>o</a:t>
            </a:r>
            <a:r>
              <a:rPr lang="hu-HU" sz="2000" dirty="0" smtClean="0"/>
              <a:t>ktatás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hu-HU" sz="2000" dirty="0"/>
              <a:t>s</a:t>
            </a:r>
            <a:r>
              <a:rPr lang="hu-HU" sz="2000" dirty="0" smtClean="0"/>
              <a:t>zociális gondozás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hu-HU" sz="2000" dirty="0" smtClean="0"/>
              <a:t>egészségügy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hu-HU" sz="2000" dirty="0"/>
              <a:t>k</a:t>
            </a:r>
            <a:r>
              <a:rPr lang="hu-HU" sz="2000" dirty="0" smtClean="0"/>
              <a:t>özművelődés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hu-HU" sz="2000" dirty="0" smtClean="0"/>
              <a:t>sport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dirty="0" smtClean="0"/>
              <a:t>Vállalkozási tevékenység</a:t>
            </a:r>
          </a:p>
          <a:p>
            <a:pPr marL="109728" indent="0" algn="ctr">
              <a:spcAft>
                <a:spcPts val="1800"/>
              </a:spcAft>
              <a:buNone/>
            </a:pPr>
            <a:r>
              <a:rPr lang="hu-HU" dirty="0" smtClean="0"/>
              <a:t>A tevékenységek bevételeinek és költségeinek elkülönítése</a:t>
            </a:r>
          </a:p>
          <a:p>
            <a:pPr marL="109728" indent="0">
              <a:spcAft>
                <a:spcPts val="1800"/>
              </a:spcAft>
              <a:buNone/>
            </a:pPr>
            <a:endParaRPr lang="hu-HU" dirty="0" smtClean="0"/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Gazdálkodás sajátosságai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053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hu-HU" dirty="0" smtClean="0"/>
              <a:t>A gazdasági év megegyezik a naptári évvel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Gazdálkodás, könyvvezetés naprakészen bonyolítandó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Ellenőrizhető könyvvezetés- ellenőrizhető gazdálkodás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Állami és egyházi törvényeknek való megfelelés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Gazdálkodási fegyelem- számviteli fegyelem megtartása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2293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hu-HU" dirty="0" smtClean="0"/>
              <a:t>A tervezés keretei között!!!!</a:t>
            </a:r>
          </a:p>
          <a:p>
            <a:pPr>
              <a:spcAft>
                <a:spcPts val="1200"/>
              </a:spcAft>
            </a:pPr>
            <a:r>
              <a:rPr lang="hu-HU" dirty="0" smtClean="0"/>
              <a:t>Vagyoni eszközök célszerű kihasználása</a:t>
            </a:r>
          </a:p>
          <a:p>
            <a:pPr>
              <a:spcAft>
                <a:spcPts val="1200"/>
              </a:spcAft>
            </a:pPr>
            <a:r>
              <a:rPr lang="hu-HU" dirty="0" smtClean="0"/>
              <a:t>Nyilvántartások vezetése</a:t>
            </a:r>
          </a:p>
          <a:p>
            <a:pPr>
              <a:spcAft>
                <a:spcPts val="1200"/>
              </a:spcAft>
            </a:pPr>
            <a:r>
              <a:rPr lang="hu-HU" dirty="0" smtClean="0"/>
              <a:t>Egyházi és állami jogszabályok betartása</a:t>
            </a:r>
          </a:p>
          <a:p>
            <a:pPr>
              <a:spcAft>
                <a:spcPts val="1200"/>
              </a:spcAft>
            </a:pPr>
            <a:r>
              <a:rPr lang="hu-HU" dirty="0" smtClean="0"/>
              <a:t>Szabályzatok elkészítése (számviteli tv.)</a:t>
            </a:r>
          </a:p>
          <a:p>
            <a:pPr>
              <a:spcAft>
                <a:spcPts val="1200"/>
              </a:spcAft>
            </a:pPr>
            <a:r>
              <a:rPr lang="hu-HU" dirty="0" smtClean="0"/>
              <a:t>MRE által közölt keretszerződések kihasználása</a:t>
            </a:r>
          </a:p>
          <a:p>
            <a:pPr>
              <a:spcAft>
                <a:spcPts val="1200"/>
              </a:spcAft>
            </a:pPr>
            <a:r>
              <a:rPr lang="hu-HU" dirty="0" smtClean="0"/>
              <a:t>Anyagi értéket érintő döntések írásba foglalása</a:t>
            </a:r>
          </a:p>
          <a:p>
            <a:pPr>
              <a:spcAft>
                <a:spcPts val="1200"/>
              </a:spcAft>
            </a:pPr>
            <a:r>
              <a:rPr lang="hu-HU" dirty="0" smtClean="0"/>
              <a:t>Hitelfelvétel- csak felettes egyházi szervezet jóváhagyásával</a:t>
            </a:r>
          </a:p>
          <a:p>
            <a:pPr>
              <a:spcAft>
                <a:spcPts val="1200"/>
              </a:spcAft>
            </a:pPr>
            <a:r>
              <a:rPr lang="hu-HU" dirty="0" smtClean="0"/>
              <a:t>Tárgyi eszközök amortizációjának eltérő szabályozása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Gazdálkodás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550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hu-HU" dirty="0" smtClean="0"/>
              <a:t>Tárgyi eszközök értékelése (?????)- biztosítás</a:t>
            </a:r>
          </a:p>
          <a:p>
            <a:pPr>
              <a:spcAft>
                <a:spcPts val="1200"/>
              </a:spcAft>
            </a:pPr>
            <a:r>
              <a:rPr lang="hu-HU" dirty="0" smtClean="0"/>
              <a:t>Pénzügyi szemléletű gazdálkodás (????)- nem minden esetben- értékhatártól függ</a:t>
            </a:r>
          </a:p>
          <a:p>
            <a:pPr>
              <a:spcAft>
                <a:spcPts val="1200"/>
              </a:spcAft>
            </a:pPr>
            <a:r>
              <a:rPr lang="hu-HU" dirty="0" smtClean="0"/>
              <a:t>Kettős könyvvezetés (????)- az meg mi?????</a:t>
            </a:r>
          </a:p>
          <a:p>
            <a:pPr>
              <a:spcAft>
                <a:spcPts val="1200"/>
              </a:spcAft>
            </a:pPr>
            <a:r>
              <a:rPr lang="hu-HU" dirty="0" smtClean="0"/>
              <a:t>Egyházi vagyon hasznosítása vagy vállalkozói tevékenység (?????)</a:t>
            </a:r>
          </a:p>
          <a:p>
            <a:endParaRPr lang="hu-HU" dirty="0"/>
          </a:p>
          <a:p>
            <a:pPr marL="109728" indent="0" algn="ctr">
              <a:buNone/>
            </a:pPr>
            <a:r>
              <a:rPr lang="hu-HU" dirty="0" smtClean="0">
                <a:sym typeface="Wingdings" panose="05000000000000000000" pitchFamily="2" charset="2"/>
              </a:rPr>
              <a:t>  </a:t>
            </a:r>
            <a:r>
              <a:rPr lang="hu-HU" dirty="0" smtClean="0"/>
              <a:t>SEGÍTSÉG!!!!!!!! </a:t>
            </a:r>
            <a:r>
              <a:rPr lang="hu-HU" dirty="0" smtClean="0">
                <a:sym typeface="Wingdings" panose="05000000000000000000" pitchFamily="2" charset="2"/>
              </a:rPr>
              <a:t> 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/>
              <a:t>Gazdálkodás ..még</a:t>
            </a:r>
            <a:br>
              <a:rPr lang="hu-HU" dirty="0" smtClean="0"/>
            </a:br>
            <a:r>
              <a:rPr lang="hu-HU" sz="2000" dirty="0" smtClean="0"/>
              <a:t>(aki már olvasta a törvényt és a mellékleteket- haladóknak)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696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hu-HU" dirty="0" smtClean="0"/>
              <a:t>A tárgyi eszközök értéke az egyház vagyona</a:t>
            </a:r>
          </a:p>
          <a:p>
            <a:pPr marL="109728" indent="0">
              <a:buNone/>
            </a:pPr>
            <a:endParaRPr lang="hu-H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Értékelés szabályai számvitel szerint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Leltár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Értékcsökkentés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A vagyon hasznosítása nem vállalkozói tevékenység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Vallási tevékenységgel kapcsolatos, hitéleti bevételek továbbra is adómentesek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Válaszok…..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376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46443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dirty="0"/>
              <a:t>Egyszeres könyvvezetés- pénzügyi </a:t>
            </a:r>
            <a:r>
              <a:rPr lang="hu-HU" dirty="0" smtClean="0"/>
              <a:t>szemlélet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dirty="0" smtClean="0"/>
              <a:t>50 millió forint árbevétel alatt megengedett</a:t>
            </a:r>
            <a:endParaRPr lang="hu-HU" dirty="0"/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dirty="0"/>
              <a:t>Csak az „egyéb szervezetek”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dirty="0"/>
              <a:t>Egyszerűsített beszámolási </a:t>
            </a:r>
            <a:r>
              <a:rPr lang="hu-HU" dirty="0" smtClean="0"/>
              <a:t>kötelezettség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dirty="0" smtClean="0"/>
              <a:t>Pénztárkönyv, naplófőkönyv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dirty="0" smtClean="0"/>
              <a:t>Lehetőség szerint </a:t>
            </a:r>
            <a:r>
              <a:rPr lang="hu-HU" dirty="0" err="1" smtClean="0"/>
              <a:t>progival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Beszámolási kötelezettség szabályozása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274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hu-HU" dirty="0" smtClean="0"/>
          </a:p>
          <a:p>
            <a:pPr marL="109728" indent="0" algn="ctr">
              <a:buNone/>
            </a:pPr>
            <a:r>
              <a:rPr lang="hu-HU" sz="4800" dirty="0" smtClean="0"/>
              <a:t>A Magyarországi Református Egyház Gazdálkodásáról</a:t>
            </a:r>
            <a:endParaRPr lang="hu-HU" sz="48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2013. évi IV. törvény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023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/>
          <a:lstStyle/>
          <a:p>
            <a:pPr marL="109728" indent="0">
              <a:buNone/>
            </a:pPr>
            <a:endParaRPr lang="hu-HU" dirty="0" smtClean="0"/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dirty="0" smtClean="0"/>
              <a:t>Kettős könyvvezetés- vagyonváltozások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dirty="0" smtClean="0"/>
              <a:t>Kettős könyvvezetésből is kiderül a pénzügyi teljesítés- itt nekem van kérdésem….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dirty="0" smtClean="0"/>
              <a:t>Kötelező az 50 millió feletti árbevétel esetén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hu-HU" dirty="0" smtClean="0"/>
              <a:t>CSAK </a:t>
            </a:r>
            <a:r>
              <a:rPr lang="hu-HU" dirty="0" err="1" smtClean="0"/>
              <a:t>progival</a:t>
            </a:r>
            <a:r>
              <a:rPr lang="hu-HU" dirty="0" smtClean="0"/>
              <a:t>!!!!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endParaRPr lang="hu-HU" dirty="0" smtClean="0"/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820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Célszerű hozzáértő szakember bevonása!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8934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7443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hu-HU" dirty="0" smtClean="0"/>
              <a:t>Számviteli politika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Pénzkezelési szabályzat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Kötelezettségvállalási és utalványozási szabályzat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Leltározási és selejtezési szabályzat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Szabályzatok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81847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</a:pPr>
            <a:r>
              <a:rPr lang="hu-HU" dirty="0" smtClean="0"/>
              <a:t>A szervezet gazdálkodásáért felelős </a:t>
            </a:r>
            <a:r>
              <a:rPr lang="hu-HU" u="sng" dirty="0" smtClean="0"/>
              <a:t>személy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Teljesítés igazolás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Utalványozás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Bankszámlák feletti rendelkezés joga</a:t>
            </a:r>
          </a:p>
          <a:p>
            <a:pPr marL="109728" indent="0" algn="ctr">
              <a:spcAft>
                <a:spcPts val="1800"/>
              </a:spcAft>
              <a:buNone/>
            </a:pPr>
            <a:r>
              <a:rPr lang="hu-HU" sz="3600" dirty="0" smtClean="0"/>
              <a:t>Nem csak a lelkész felelős, hanem a testület is!!!!</a:t>
            </a:r>
            <a:endParaRPr lang="hu-HU" sz="3600" dirty="0"/>
          </a:p>
          <a:p>
            <a:pPr marL="109728" indent="0" algn="ctr">
              <a:spcAft>
                <a:spcPts val="1800"/>
              </a:spcAft>
              <a:buNone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 nagyon komoly dolog!!!!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Személyi felelősség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681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hu-HU" dirty="0" smtClean="0"/>
              <a:t>Mérleg (leltár)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Eredmény-kimutatás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Szöveges beszámoló a gazdálkodásról, működésről (kiegészítő melléklet)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Szöveges indoklás a költségvetéstől való eltérésről</a:t>
            </a:r>
          </a:p>
          <a:p>
            <a:pPr marL="109728" indent="0" algn="ctr">
              <a:spcAft>
                <a:spcPts val="1800"/>
              </a:spcAft>
              <a:buNone/>
            </a:pPr>
            <a:r>
              <a:rPr lang="hu-HU" i="1" dirty="0" smtClean="0"/>
              <a:t>Jóváhagyó a képviselő és a könyvelő</a:t>
            </a:r>
            <a:endParaRPr lang="hu-HU" i="1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/>
              <a:t>Beszámoló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7307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459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hu-HU" dirty="0" smtClean="0"/>
              <a:t>Belső ellenőrzési rendszer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hu-HU" dirty="0" smtClean="0"/>
              <a:t>Könyvvizsgáló</a:t>
            </a:r>
          </a:p>
          <a:p>
            <a:pPr lvl="1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hu-HU" dirty="0" smtClean="0"/>
              <a:t>Gazdálkodási biztos kirendelése (felfüggesztéssel is járhat!!!)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Korlátozott külső ellenőrzés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Ellenőrzés, felügyelet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52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514395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hu-HU" dirty="0" smtClean="0"/>
              <a:t>Költségvetés elfogadása: január 31.</a:t>
            </a:r>
          </a:p>
          <a:p>
            <a:pPr>
              <a:spcAft>
                <a:spcPts val="3600"/>
              </a:spcAft>
            </a:pPr>
            <a:r>
              <a:rPr lang="hu-HU" dirty="0" smtClean="0"/>
              <a:t>Zárszámadás elfogadása: február 28.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H</a:t>
            </a:r>
            <a:r>
              <a:rPr lang="hu-HU" dirty="0" smtClean="0"/>
              <a:t>atáridők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266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hu-HU" dirty="0" smtClean="0"/>
              <a:t>Egyházmegyei együttműködés a szakembereket illetően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Gazdasági képzések, karok beindítása (Károlin kezdeményezés szintjén van)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Iratminták közzététele</a:t>
            </a:r>
          </a:p>
          <a:p>
            <a:pPr>
              <a:spcAft>
                <a:spcPts val="1800"/>
              </a:spcAft>
            </a:pPr>
            <a:r>
              <a:rPr lang="hu-HU" dirty="0" smtClean="0"/>
              <a:t>Könyvelőprogram- keretszerződéses rendszer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Megoldások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298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87624" y="1268760"/>
            <a:ext cx="6584776" cy="4392488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„Tekintetem az égre emelem,</a:t>
            </a:r>
          </a:p>
          <a:p>
            <a:r>
              <a:rPr lang="hu-HU" sz="2800" b="1" dirty="0"/>
              <a:t>h</a:t>
            </a:r>
            <a:r>
              <a:rPr lang="hu-HU" sz="2800" b="1" dirty="0" smtClean="0"/>
              <a:t>onnan jön segítségem?</a:t>
            </a:r>
          </a:p>
          <a:p>
            <a:r>
              <a:rPr lang="hu-HU" sz="2800" b="1" dirty="0" smtClean="0"/>
              <a:t>Segítségem az Úrtól jön,</a:t>
            </a:r>
          </a:p>
          <a:p>
            <a:r>
              <a:rPr lang="hu-HU" sz="2800" b="1" dirty="0"/>
              <a:t>a</a:t>
            </a:r>
            <a:r>
              <a:rPr lang="hu-HU" sz="2800" b="1" dirty="0" smtClean="0"/>
              <a:t>ki az eget és a földet alkotta.”</a:t>
            </a:r>
          </a:p>
          <a:p>
            <a:pPr algn="r"/>
            <a:r>
              <a:rPr lang="hu-HU" sz="2800" b="1" dirty="0" smtClean="0"/>
              <a:t>(Zsoltárok 121,1.)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262552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010339"/>
          </a:xfrm>
        </p:spPr>
        <p:txBody>
          <a:bodyPr/>
          <a:lstStyle/>
          <a:p>
            <a:pPr marL="109728" indent="0" algn="ctr">
              <a:buNone/>
            </a:pPr>
            <a:r>
              <a:rPr lang="hu-HU" dirty="0" smtClean="0"/>
              <a:t>Csaba Istvánné (Ági)</a:t>
            </a:r>
          </a:p>
          <a:p>
            <a:pPr marL="109728" indent="0" algn="ctr">
              <a:buNone/>
            </a:pPr>
            <a:r>
              <a:rPr lang="hu-HU" dirty="0" smtClean="0"/>
              <a:t>06-30/632-1106</a:t>
            </a:r>
          </a:p>
          <a:p>
            <a:pPr marL="109728" indent="0" algn="ctr">
              <a:buNone/>
            </a:pPr>
            <a:r>
              <a:rPr lang="hu-HU" dirty="0" err="1"/>
              <a:t>a</a:t>
            </a:r>
            <a:r>
              <a:rPr lang="hu-HU" dirty="0" err="1" smtClean="0"/>
              <a:t>gnes.csaba</a:t>
            </a:r>
            <a:r>
              <a:rPr lang="hu-HU" dirty="0" smtClean="0"/>
              <a:t>@</a:t>
            </a:r>
            <a:r>
              <a:rPr lang="hu-HU" dirty="0" err="1" smtClean="0"/>
              <a:t>gmail.com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Köszönöm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113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hu-HU" dirty="0" smtClean="0"/>
              <a:t>2000. évi C. törvény a számvitelről</a:t>
            </a:r>
          </a:p>
          <a:p>
            <a:pPr>
              <a:spcAft>
                <a:spcPts val="1200"/>
              </a:spcAft>
            </a:pPr>
            <a:r>
              <a:rPr lang="hu-HU" dirty="0" smtClean="0"/>
              <a:t>296/2013. (VII.29.) kormányrendelet az egyházi jogi személy beszámolási kötelezettségének és könyvvezetésének sajátosságairól</a:t>
            </a:r>
          </a:p>
          <a:p>
            <a:pPr>
              <a:spcAft>
                <a:spcPts val="1200"/>
              </a:spcAft>
            </a:pPr>
            <a:r>
              <a:rPr lang="hu-HU" dirty="0" smtClean="0"/>
              <a:t>2013. évi IV. törvény a Magyarországi Református Egyház gazdálkodásáról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Jogszabályi háttér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4338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pPr marL="109728" indent="0" algn="ctr">
              <a:spcAft>
                <a:spcPts val="1800"/>
              </a:spcAft>
              <a:buNone/>
            </a:pPr>
            <a:r>
              <a:rPr lang="hu-HU" dirty="0" smtClean="0"/>
              <a:t>Kormányrendelet alapján az ügyrendet a bevett egyház egységesen szabályozza- határozza meg- ez az új gazdálkodási törvény</a:t>
            </a:r>
          </a:p>
          <a:p>
            <a:pPr marL="109728" indent="0" algn="ctr">
              <a:spcAft>
                <a:spcPts val="1800"/>
              </a:spcAft>
              <a:buNone/>
            </a:pPr>
            <a:endParaRPr lang="hu-HU" dirty="0"/>
          </a:p>
          <a:p>
            <a:pPr marL="109728" indent="0" algn="ctr">
              <a:spcAft>
                <a:spcPts val="1800"/>
              </a:spcAft>
              <a:buNone/>
            </a:pPr>
            <a:r>
              <a:rPr lang="hu-HU" sz="2400" dirty="0" smtClean="0"/>
              <a:t>Számviteli szabályozás hatályos 2001.01.01-től!!!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215409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hu-HU" u="sng" dirty="0" smtClean="0"/>
              <a:t>Beszámolási kötelezettség</a:t>
            </a:r>
          </a:p>
          <a:p>
            <a:pPr marL="109728" indent="0">
              <a:buNone/>
            </a:pPr>
            <a:r>
              <a:rPr lang="hu-HU" dirty="0" smtClean="0"/>
              <a:t>Kötelezettek köre: a gazdálkodók</a:t>
            </a:r>
          </a:p>
          <a:p>
            <a:pPr marL="624078" indent="-514350">
              <a:buFont typeface="+mj-lt"/>
              <a:buAutoNum type="arabicPeriod"/>
            </a:pPr>
            <a:r>
              <a:rPr lang="hu-HU" dirty="0" smtClean="0"/>
              <a:t>A vállalkozó</a:t>
            </a:r>
          </a:p>
          <a:p>
            <a:pPr marL="624078" indent="-514350">
              <a:buFont typeface="+mj-lt"/>
              <a:buAutoNum type="arabicPeriod"/>
            </a:pPr>
            <a:r>
              <a:rPr lang="hu-HU" dirty="0" smtClean="0"/>
              <a:t>Egyéb szervezet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/>
              <a:t>Alapítvány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/>
              <a:t>Egyesület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/>
              <a:t>Lakásszövetkezet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/>
              <a:t>Állami pénzalapok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dirty="0" smtClean="0"/>
              <a:t>…….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u-HU" b="1" u="sng" dirty="0" smtClean="0"/>
              <a:t>Egyházi szervezet és az általa fenntartott intézmények</a:t>
            </a:r>
            <a:endParaRPr lang="hu-HU" b="1" u="sng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 számviteli törvény előírásainak alkalmazása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2300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hu-HU" dirty="0" smtClean="0"/>
              <a:t>Mérünk vele valamit (nyereség, osztalék </a:t>
            </a:r>
            <a:r>
              <a:rPr lang="hu-HU" dirty="0" smtClean="0">
                <a:sym typeface="Wingdings" panose="05000000000000000000" pitchFamily="2" charset="2"/>
              </a:rPr>
              <a:t> )</a:t>
            </a:r>
          </a:p>
          <a:p>
            <a:pPr>
              <a:spcAft>
                <a:spcPts val="1800"/>
              </a:spcAft>
            </a:pPr>
            <a:r>
              <a:rPr lang="hu-HU" dirty="0" smtClean="0">
                <a:sym typeface="Wingdings" panose="05000000000000000000" pitchFamily="2" charset="2"/>
              </a:rPr>
              <a:t>A feladatinkat megfelelően teljesítettük az erőforrásaink ésszerű felhasználásával</a:t>
            </a:r>
          </a:p>
          <a:p>
            <a:pPr>
              <a:spcAft>
                <a:spcPts val="1800"/>
              </a:spcAft>
            </a:pPr>
            <a:r>
              <a:rPr lang="hu-HU" dirty="0" smtClean="0">
                <a:sym typeface="Wingdings" panose="05000000000000000000" pitchFamily="2" charset="2"/>
              </a:rPr>
              <a:t>Döntéshozatalt készítünk elő vele- vezetői információs rendszer</a:t>
            </a:r>
          </a:p>
          <a:p>
            <a:pPr>
              <a:spcAft>
                <a:spcPts val="1800"/>
              </a:spcAft>
            </a:pPr>
            <a:r>
              <a:rPr lang="hu-HU" dirty="0" smtClean="0">
                <a:sym typeface="Wingdings" panose="05000000000000000000" pitchFamily="2" charset="2"/>
              </a:rPr>
              <a:t>Átláthatóságot biztosít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számvitel nem öncélú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8453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794315"/>
          </a:xfrm>
        </p:spPr>
        <p:txBody>
          <a:bodyPr>
            <a:normAutofit lnSpcReduction="10000"/>
          </a:bodyPr>
          <a:lstStyle/>
          <a:p>
            <a:pPr marL="109728" indent="0">
              <a:spcAft>
                <a:spcPts val="1800"/>
              </a:spcAft>
              <a:buNone/>
            </a:pPr>
            <a:r>
              <a:rPr lang="hu-HU" dirty="0" smtClean="0"/>
              <a:t>A.) Autonóm egyházi gazdálkodás</a:t>
            </a:r>
          </a:p>
          <a:p>
            <a:pPr marL="109728" indent="0">
              <a:spcAft>
                <a:spcPts val="1800"/>
              </a:spcAft>
              <a:buNone/>
            </a:pPr>
            <a:r>
              <a:rPr lang="hu-HU" dirty="0" smtClean="0"/>
              <a:t>B.) Átláthatóság, teljesség és valódiság</a:t>
            </a:r>
          </a:p>
          <a:p>
            <a:pPr marL="109728" indent="0">
              <a:spcAft>
                <a:spcPts val="1800"/>
              </a:spcAft>
              <a:buNone/>
            </a:pPr>
            <a:r>
              <a:rPr lang="hu-HU" dirty="0" smtClean="0"/>
              <a:t>C.) Felelős gazdálkodás</a:t>
            </a:r>
          </a:p>
          <a:p>
            <a:pPr marL="109728" indent="0">
              <a:spcAft>
                <a:spcPts val="1800"/>
              </a:spcAft>
              <a:buNone/>
            </a:pPr>
            <a:r>
              <a:rPr lang="hu-HU" dirty="0" smtClean="0"/>
              <a:t>D.) Méltányosság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„Az alapelvek érvényesülését a gazdálkodási gyakorlatban kell megvalósítani!”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34414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hu-HU" dirty="0" smtClean="0"/>
              <a:t>Jogi személyiséggel felruházott egyházi szervezet- autonóm egyházi gazdálkodása</a:t>
            </a:r>
          </a:p>
          <a:p>
            <a:pPr marL="109728" indent="0" algn="ctr">
              <a:buNone/>
            </a:pPr>
            <a:r>
              <a:rPr lang="hu-HU" dirty="0" smtClean="0"/>
              <a:t>(2 § (4))</a:t>
            </a:r>
          </a:p>
          <a:p>
            <a:pPr marL="109728" indent="0">
              <a:buNone/>
            </a:pPr>
            <a:endParaRPr lang="hu-HU" dirty="0" smtClean="0"/>
          </a:p>
          <a:p>
            <a:pPr>
              <a:spcAft>
                <a:spcPts val="1800"/>
              </a:spcAft>
              <a:buFontTx/>
              <a:buChar char="-"/>
            </a:pPr>
            <a:r>
              <a:rPr lang="hu-HU" dirty="0" smtClean="0"/>
              <a:t>Az egyházon belül is a szervezetek autonóm gazdálkodók </a:t>
            </a:r>
            <a:r>
              <a:rPr lang="hu-HU" sz="2000" dirty="0" smtClean="0"/>
              <a:t>(jogi személyiséggel való felhatalmazás az egyház belső szabályai alapján)</a:t>
            </a:r>
          </a:p>
          <a:p>
            <a:pPr>
              <a:spcAft>
                <a:spcPts val="1800"/>
              </a:spcAft>
              <a:buFontTx/>
              <a:buChar char="-"/>
            </a:pPr>
            <a:r>
              <a:rPr lang="hu-HU" dirty="0" smtClean="0"/>
              <a:t>Az államtól való függetlenség</a:t>
            </a:r>
          </a:p>
          <a:p>
            <a:pPr>
              <a:spcAft>
                <a:spcPts val="1800"/>
              </a:spcAft>
              <a:buFontTx/>
              <a:buChar char="-"/>
            </a:pPr>
            <a:r>
              <a:rPr lang="hu-HU" dirty="0" smtClean="0"/>
              <a:t>Saját bevételek fontossága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Autonóm gazdálkodás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362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/>
          <a:lstStyle/>
          <a:p>
            <a:pPr algn="just">
              <a:spcAft>
                <a:spcPts val="1800"/>
              </a:spcAft>
              <a:buFontTx/>
              <a:buChar char="-"/>
            </a:pPr>
            <a:r>
              <a:rPr lang="hu-HU" dirty="0"/>
              <a:t>b</a:t>
            </a:r>
            <a:r>
              <a:rPr lang="hu-HU" dirty="0" smtClean="0"/>
              <a:t>első és külső átláthatóság</a:t>
            </a:r>
          </a:p>
          <a:p>
            <a:pPr algn="just">
              <a:spcAft>
                <a:spcPts val="1800"/>
              </a:spcAft>
              <a:buFontTx/>
              <a:buChar char="-"/>
            </a:pPr>
            <a:r>
              <a:rPr lang="hu-HU" dirty="0"/>
              <a:t>t</a:t>
            </a:r>
            <a:r>
              <a:rPr lang="hu-HU" dirty="0" smtClean="0"/>
              <a:t>ervezés</a:t>
            </a:r>
          </a:p>
          <a:p>
            <a:pPr algn="just">
              <a:spcAft>
                <a:spcPts val="1800"/>
              </a:spcAft>
              <a:buFontTx/>
              <a:buChar char="-"/>
            </a:pPr>
            <a:r>
              <a:rPr lang="hu-HU" dirty="0"/>
              <a:t>d</a:t>
            </a:r>
            <a:r>
              <a:rPr lang="hu-HU" dirty="0" smtClean="0"/>
              <a:t>okumentálás</a:t>
            </a:r>
          </a:p>
          <a:p>
            <a:pPr algn="just">
              <a:spcAft>
                <a:spcPts val="1800"/>
              </a:spcAft>
              <a:buFontTx/>
              <a:buChar char="-"/>
            </a:pPr>
            <a:r>
              <a:rPr lang="hu-HU" dirty="0"/>
              <a:t>b</a:t>
            </a:r>
            <a:r>
              <a:rPr lang="hu-HU" dirty="0" smtClean="0"/>
              <a:t>eszámolás</a:t>
            </a:r>
          </a:p>
          <a:p>
            <a:pPr algn="just">
              <a:spcAft>
                <a:spcPts val="1800"/>
              </a:spcAft>
              <a:buFontTx/>
              <a:buChar char="-"/>
            </a:pPr>
            <a:r>
              <a:rPr lang="hu-HU" dirty="0" smtClean="0"/>
              <a:t>közzététel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 smtClean="0"/>
              <a:t>Átláthatóság, teljesség és valódiság</a:t>
            </a:r>
            <a:br>
              <a:rPr lang="hu-HU" sz="3600" dirty="0" smtClean="0"/>
            </a:br>
            <a:r>
              <a:rPr lang="hu-HU" sz="2000" dirty="0" smtClean="0"/>
              <a:t>(4 §)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53485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étatér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ényűző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at">
  <a:themeElements>
    <a:clrScheme name="Divat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z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iva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vat">
  <a:themeElements>
    <a:clrScheme name="Divat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z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iva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152</TotalTime>
  <Words>697</Words>
  <Application>Microsoft Office PowerPoint</Application>
  <PresentationFormat>Diavetítés a képernyőre (4:3 oldalarány)</PresentationFormat>
  <Paragraphs>159</Paragraphs>
  <Slides>29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29</vt:i4>
      </vt:variant>
    </vt:vector>
  </HeadingPairs>
  <TitlesOfParts>
    <vt:vector size="32" baseType="lpstr">
      <vt:lpstr>Sétatér</vt:lpstr>
      <vt:lpstr>Divat</vt:lpstr>
      <vt:lpstr>1_Divat</vt:lpstr>
      <vt:lpstr>PowerPoint bemutató</vt:lpstr>
      <vt:lpstr>2013. évi IV. törvény</vt:lpstr>
      <vt:lpstr>Jogszabályi háttér</vt:lpstr>
      <vt:lpstr>PowerPoint bemutató</vt:lpstr>
      <vt:lpstr>A számviteli törvény előírásainak alkalmazása</vt:lpstr>
      <vt:lpstr>A számvitel nem öncélú</vt:lpstr>
      <vt:lpstr>„Az alapelvek érvényesülését a gazdálkodási gyakorlatban kell megvalósítani!”</vt:lpstr>
      <vt:lpstr>Autonóm gazdálkodás</vt:lpstr>
      <vt:lpstr>Átláthatóság, teljesség és valódiság (4 §)</vt:lpstr>
      <vt:lpstr>Felelős gazdálkodás (5.§)</vt:lpstr>
      <vt:lpstr>Méltányosság elve ( 7. §)</vt:lpstr>
      <vt:lpstr>Tervezés –gazdálkodás –beszámolás -ellenőrzés</vt:lpstr>
      <vt:lpstr>Tervezés</vt:lpstr>
      <vt:lpstr>Gazdálkodás sajátosságai</vt:lpstr>
      <vt:lpstr>PowerPoint bemutató</vt:lpstr>
      <vt:lpstr>Gazdálkodás</vt:lpstr>
      <vt:lpstr>Gazdálkodás ..még (aki már olvasta a törvényt és a mellékleteket- haladóknak)</vt:lpstr>
      <vt:lpstr>Válaszok…..</vt:lpstr>
      <vt:lpstr>Beszámolási kötelezettség szabályozása</vt:lpstr>
      <vt:lpstr>PowerPoint bemutató</vt:lpstr>
      <vt:lpstr>Célszerű hozzáértő szakember bevonása!</vt:lpstr>
      <vt:lpstr>Szabályzatok</vt:lpstr>
      <vt:lpstr>Személyi felelősség</vt:lpstr>
      <vt:lpstr>Beszámoló</vt:lpstr>
      <vt:lpstr>Ellenőrzés, felügyelet</vt:lpstr>
      <vt:lpstr>Határidők</vt:lpstr>
      <vt:lpstr>Megoldások</vt:lpstr>
      <vt:lpstr>PowerPoint bemutató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Ági</dc:creator>
  <cp:lastModifiedBy>Ági</cp:lastModifiedBy>
  <cp:revision>16</cp:revision>
  <dcterms:created xsi:type="dcterms:W3CDTF">2014-04-05T06:28:57Z</dcterms:created>
  <dcterms:modified xsi:type="dcterms:W3CDTF">2014-04-05T09:01:38Z</dcterms:modified>
</cp:coreProperties>
</file>