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64F005F-6241-4616-921D-C399E6545311}" type="datetimeFigureOut">
              <a:rPr lang="sk-SK" smtClean="0"/>
              <a:t>13. 11. 2014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FDD833F-B7DF-4818-8AD5-36E5DED26B58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3212976"/>
            <a:ext cx="4013200" cy="572641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Berekfürdő</a:t>
            </a:r>
            <a:endParaRPr lang="sk-SK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132856"/>
            <a:ext cx="4176464" cy="1008112"/>
          </a:xfrm>
        </p:spPr>
        <p:txBody>
          <a:bodyPr>
            <a:normAutofit/>
          </a:bodyPr>
          <a:lstStyle/>
          <a:p>
            <a:r>
              <a:rPr lang="hu-HU" sz="2200" dirty="0" err="1" smtClean="0">
                <a:solidFill>
                  <a:schemeClr val="bg2">
                    <a:lumMod val="50000"/>
                  </a:schemeClr>
                </a:solidFill>
              </a:rPr>
              <a:t>szLOVÁKIAI</a:t>
            </a:r>
            <a:r>
              <a:rPr lang="hu-HU" sz="2200" dirty="0" smtClean="0">
                <a:solidFill>
                  <a:schemeClr val="bg2">
                    <a:lumMod val="50000"/>
                  </a:schemeClr>
                </a:solidFill>
              </a:rPr>
              <a:t> REFORMÁTUS </a:t>
            </a:r>
            <a:br>
              <a:rPr lang="hu-H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hu-HU" sz="2200" dirty="0" smtClean="0">
                <a:solidFill>
                  <a:schemeClr val="bg2">
                    <a:lumMod val="50000"/>
                  </a:schemeClr>
                </a:solidFill>
              </a:rPr>
              <a:t>KERESZTYÉN EGYHÁZ</a:t>
            </a:r>
            <a:endParaRPr lang="sk-SK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42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Hatalmas veszteségek </a:t>
            </a:r>
          </a:p>
          <a:p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Legsúlyosabb csapás a Barsi egyházmegyét érték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Visszavonuláskor felrobbantott templomok: </a:t>
            </a:r>
          </a:p>
          <a:p>
            <a:pPr algn="l"/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Érsekkéty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Nyirágó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Garamvezekény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Zseliz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, Alsóvárad</a:t>
            </a:r>
          </a:p>
          <a:p>
            <a:pPr algn="l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Bombázás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következtében elpusztult 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templomunk: </a:t>
            </a:r>
          </a:p>
          <a:p>
            <a:pPr algn="l"/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Zólyom,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Nagykálna</a:t>
            </a:r>
            <a:endParaRPr lang="hu-H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Harci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cselekmények következtében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elpusztult templomtorony: 	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Újbars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Felsőszecse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Garamszentgyörgy</a:t>
            </a:r>
            <a:endParaRPr lang="sk-SK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Bombázás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következtében teljesen elpusztult a parókia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Érsekkéty</a:t>
            </a:r>
            <a:endParaRPr lang="sk-SK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12772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</a:rPr>
              <a:t>AZ ÚJRAINDULÁS</a:t>
            </a:r>
            <a:br>
              <a:rPr lang="hu-H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</a:rPr>
              <a:t>1945- 1986</a:t>
            </a:r>
            <a:endParaRPr lang="sk-SK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63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6000" b="1" dirty="0">
                <a:solidFill>
                  <a:schemeClr val="accent6">
                    <a:lumMod val="50000"/>
                  </a:schemeClr>
                </a:solidFill>
              </a:rPr>
              <a:t>Szervezőbizottság </a:t>
            </a:r>
            <a:endParaRPr lang="hu-HU" sz="6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hu-HU" sz="3600" dirty="0" err="1">
                <a:solidFill>
                  <a:schemeClr val="accent6">
                    <a:lumMod val="50000"/>
                  </a:schemeClr>
                </a:solidFill>
              </a:rPr>
              <a:t>Organizačný</a:t>
            </a:r>
            <a:r>
              <a:rPr lang="hu-H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3600" dirty="0" err="1">
                <a:solidFill>
                  <a:schemeClr val="accent6">
                    <a:lumMod val="50000"/>
                  </a:schemeClr>
                </a:solidFill>
              </a:rPr>
              <a:t>výbor</a:t>
            </a: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hu-HU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</a:rPr>
              <a:t>Kitelepítés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1055712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accent6">
                    <a:lumMod val="50000"/>
                  </a:schemeClr>
                </a:solidFill>
              </a:rPr>
              <a:t>AZ ÚJRAINDULÁS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1945- 1986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734425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</a:rPr>
              <a:t>Református Lelkészek Egyesülete</a:t>
            </a:r>
          </a:p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Komárom </a:t>
            </a:r>
            <a:r>
              <a:rPr lang="hu-HU" sz="4400" dirty="0">
                <a:solidFill>
                  <a:schemeClr val="accent6">
                    <a:lumMod val="50000"/>
                  </a:schemeClr>
                </a:solidFill>
              </a:rPr>
              <a:t>1949 </a:t>
            </a:r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tavasza</a:t>
            </a:r>
          </a:p>
          <a:p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</a:rPr>
              <a:t>1952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1055712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accent6">
                    <a:lumMod val="50000"/>
                  </a:schemeClr>
                </a:solidFill>
              </a:rPr>
              <a:t>AZ ÚJRAINDULÁS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1945- 1986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530424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</a:rPr>
              <a:t>Alkotmányozó Zsinat</a:t>
            </a:r>
          </a:p>
          <a:p>
            <a:r>
              <a:rPr lang="hu-HU" sz="4800" b="1" dirty="0" smtClean="0">
                <a:solidFill>
                  <a:schemeClr val="accent6">
                    <a:lumMod val="50000"/>
                  </a:schemeClr>
                </a:solidFill>
              </a:rPr>
              <a:t>1951- 1953</a:t>
            </a:r>
          </a:p>
          <a:p>
            <a:endParaRPr lang="hu-H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</a:rPr>
              <a:t>7 egyházmegye</a:t>
            </a:r>
            <a:endParaRPr lang="hu-HU" sz="4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1055712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accent6">
                    <a:lumMod val="50000"/>
                  </a:schemeClr>
                </a:solidFill>
              </a:rPr>
              <a:t>AZ ÚJRAINDULÁS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1945- 1986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542004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2236787"/>
            <a:ext cx="5857875" cy="2867025"/>
          </a:xfrm>
        </p:spPr>
      </p:pic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669280" cy="1008112"/>
          </a:xfrm>
        </p:spPr>
        <p:txBody>
          <a:bodyPr>
            <a:normAutofit fontScale="77500" lnSpcReduction="20000"/>
          </a:bodyPr>
          <a:lstStyle/>
          <a:p>
            <a:r>
              <a:rPr lang="hu-HU" sz="5400" b="1" dirty="0" smtClean="0">
                <a:solidFill>
                  <a:schemeClr val="accent6">
                    <a:lumMod val="50000"/>
                  </a:schemeClr>
                </a:solidFill>
              </a:rPr>
              <a:t>Varga </a:t>
            </a:r>
            <a:r>
              <a:rPr lang="hu-HU" sz="5400" b="1" dirty="0" smtClean="0">
                <a:solidFill>
                  <a:schemeClr val="accent6">
                    <a:lumMod val="50000"/>
                  </a:schemeClr>
                </a:solidFill>
              </a:rPr>
              <a:t>Imre</a:t>
            </a:r>
          </a:p>
          <a:p>
            <a:r>
              <a:rPr lang="hu-HU" sz="4600" dirty="0" smtClean="0">
                <a:solidFill>
                  <a:schemeClr val="accent6">
                    <a:lumMod val="50000"/>
                  </a:schemeClr>
                </a:solidFill>
              </a:rPr>
              <a:t>1953- 1980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Püspökök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11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939504"/>
          </a:xfrm>
        </p:spPr>
        <p:txBody>
          <a:bodyPr>
            <a:normAutofit fontScale="62500" lnSpcReduction="20000"/>
          </a:bodyPr>
          <a:lstStyle/>
          <a:p>
            <a:r>
              <a:rPr lang="hu-HU" sz="5400" b="1" dirty="0" smtClean="0">
                <a:solidFill>
                  <a:schemeClr val="accent6">
                    <a:lumMod val="50000"/>
                  </a:schemeClr>
                </a:solidFill>
              </a:rPr>
              <a:t>Fazekas </a:t>
            </a:r>
            <a:r>
              <a:rPr lang="hu-HU" sz="5400" b="1" dirty="0" smtClean="0">
                <a:solidFill>
                  <a:schemeClr val="accent6">
                    <a:lumMod val="50000"/>
                  </a:schemeClr>
                </a:solidFill>
              </a:rPr>
              <a:t>László</a:t>
            </a:r>
          </a:p>
          <a:p>
            <a:r>
              <a:rPr lang="hu-HU" sz="5400" b="1" dirty="0" smtClean="0">
                <a:solidFill>
                  <a:schemeClr val="accent6">
                    <a:lumMod val="50000"/>
                  </a:schemeClr>
                </a:solidFill>
              </a:rPr>
              <a:t>2009- </a:t>
            </a:r>
            <a:endParaRPr lang="sk-SK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Püspökök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50" y="1914525"/>
            <a:ext cx="5234100" cy="3511550"/>
          </a:xfrm>
        </p:spPr>
      </p:pic>
    </p:spTree>
    <p:extLst>
      <p:ext uri="{BB962C8B-B14F-4D97-AF65-F5344CB8AC3E}">
        <p14:creationId xmlns:p14="http://schemas.microsoft.com/office/powerpoint/2010/main" val="2696492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589240"/>
            <a:ext cx="5669280" cy="792088"/>
          </a:xfrm>
        </p:spPr>
        <p:txBody>
          <a:bodyPr>
            <a:normAutofit fontScale="92500" lnSpcReduction="10000"/>
          </a:bodyPr>
          <a:lstStyle/>
          <a:p>
            <a:r>
              <a:rPr lang="hu-HU" sz="5400" dirty="0" err="1" smtClean="0">
                <a:solidFill>
                  <a:schemeClr val="accent6">
                    <a:lumMod val="50000"/>
                  </a:schemeClr>
                </a:solidFill>
              </a:rPr>
              <a:t>Alistál</a:t>
            </a:r>
            <a:endParaRPr lang="sk-SK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Iskolák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4824536" cy="3618402"/>
          </a:xfrm>
        </p:spPr>
      </p:pic>
    </p:spTree>
    <p:extLst>
      <p:ext uri="{BB962C8B-B14F-4D97-AF65-F5344CB8AC3E}">
        <p14:creationId xmlns:p14="http://schemas.microsoft.com/office/powerpoint/2010/main" val="1269105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589240"/>
            <a:ext cx="5669280" cy="792088"/>
          </a:xfrm>
        </p:spPr>
        <p:txBody>
          <a:bodyPr>
            <a:normAutofit fontScale="55000" lnSpcReduction="20000"/>
          </a:bodyPr>
          <a:lstStyle/>
          <a:p>
            <a:r>
              <a:rPr lang="hu-HU" sz="5400" dirty="0" err="1">
                <a:solidFill>
                  <a:schemeClr val="accent6">
                    <a:lumMod val="50000"/>
                  </a:schemeClr>
                </a:solidFill>
              </a:rPr>
              <a:t>Érsekkétyi</a:t>
            </a:r>
            <a:r>
              <a:rPr lang="hu-HU" sz="5400" dirty="0">
                <a:solidFill>
                  <a:schemeClr val="accent6">
                    <a:lumMod val="50000"/>
                  </a:schemeClr>
                </a:solidFill>
              </a:rPr>
              <a:t> Egyházi Alapiskola és </a:t>
            </a: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</a:rPr>
              <a:t>Óvoda</a:t>
            </a:r>
            <a:endParaRPr lang="sk-SK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Iskolák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882240" cy="3661680"/>
          </a:xfrm>
        </p:spPr>
      </p:pic>
    </p:spTree>
    <p:extLst>
      <p:ext uri="{BB962C8B-B14F-4D97-AF65-F5344CB8AC3E}">
        <p14:creationId xmlns:p14="http://schemas.microsoft.com/office/powerpoint/2010/main" val="3690722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589240"/>
            <a:ext cx="5669280" cy="792088"/>
          </a:xfrm>
        </p:spPr>
        <p:txBody>
          <a:bodyPr>
            <a:normAutofit fontScale="92500" lnSpcReduction="10000"/>
          </a:bodyPr>
          <a:lstStyle/>
          <a:p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</a:rPr>
              <a:t>Martos</a:t>
            </a:r>
            <a:endParaRPr lang="sk-SK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Iskolák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35" y="1834096"/>
            <a:ext cx="4814837" cy="3611128"/>
          </a:xfrm>
        </p:spPr>
      </p:pic>
    </p:spTree>
    <p:extLst>
      <p:ext uri="{BB962C8B-B14F-4D97-AF65-F5344CB8AC3E}">
        <p14:creationId xmlns:p14="http://schemas.microsoft.com/office/powerpoint/2010/main" val="1926920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589240"/>
            <a:ext cx="5669280" cy="792088"/>
          </a:xfrm>
        </p:spPr>
        <p:txBody>
          <a:bodyPr>
            <a:normAutofit fontScale="92500" lnSpcReduction="10000"/>
          </a:bodyPr>
          <a:lstStyle/>
          <a:p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Rozsnyó</a:t>
            </a:r>
            <a:endParaRPr lang="sk-SK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Iskolák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09928"/>
            <a:ext cx="5040560" cy="3741646"/>
          </a:xfrm>
        </p:spPr>
      </p:pic>
    </p:spTree>
    <p:extLst>
      <p:ext uri="{BB962C8B-B14F-4D97-AF65-F5344CB8AC3E}">
        <p14:creationId xmlns:p14="http://schemas.microsoft.com/office/powerpoint/2010/main" val="2548537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10700"/>
          <a:stretch>
            <a:fillRect/>
          </a:stretch>
        </p:blipFill>
        <p:spPr>
          <a:xfrm>
            <a:off x="611188" y="1628775"/>
            <a:ext cx="7921625" cy="4752975"/>
          </a:xfrm>
        </p:spPr>
      </p:pic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4600" y="476672"/>
            <a:ext cx="4114800" cy="648072"/>
          </a:xfrm>
        </p:spPr>
        <p:txBody>
          <a:bodyPr/>
          <a:lstStyle/>
          <a:p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</a:rPr>
              <a:t>Trianon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63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589240"/>
            <a:ext cx="5669280" cy="792088"/>
          </a:xfrm>
        </p:spPr>
        <p:txBody>
          <a:bodyPr>
            <a:normAutofit fontScale="92500" lnSpcReduction="10000"/>
          </a:bodyPr>
          <a:lstStyle/>
          <a:p>
            <a:r>
              <a:rPr lang="sk-SK" sz="5400" dirty="0" err="1" smtClean="0">
                <a:solidFill>
                  <a:schemeClr val="accent6">
                    <a:lumMod val="50000"/>
                  </a:schemeClr>
                </a:solidFill>
              </a:rPr>
              <a:t>Vaján</a:t>
            </a:r>
            <a:endParaRPr lang="sk-SK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Iskolák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67" y="1914525"/>
            <a:ext cx="4682066" cy="3511550"/>
          </a:xfrm>
        </p:spPr>
      </p:pic>
    </p:spTree>
    <p:extLst>
      <p:ext uri="{BB962C8B-B14F-4D97-AF65-F5344CB8AC3E}">
        <p14:creationId xmlns:p14="http://schemas.microsoft.com/office/powerpoint/2010/main" val="3397417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373216"/>
            <a:ext cx="5669280" cy="1008112"/>
          </a:xfrm>
        </p:spPr>
        <p:txBody>
          <a:bodyPr>
            <a:normAutofit fontScale="70000" lnSpcReduction="20000"/>
          </a:bodyPr>
          <a:lstStyle/>
          <a:p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Czeglédi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Péter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Református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Gimnázium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k-SK" sz="5400" dirty="0" err="1" smtClean="0">
                <a:solidFill>
                  <a:schemeClr val="accent6">
                    <a:lumMod val="50000"/>
                  </a:schemeClr>
                </a:solidFill>
              </a:rPr>
              <a:t>Léva</a:t>
            </a:r>
            <a:endParaRPr lang="sk-SK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Iskolák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418060" cy="2680664"/>
          </a:xfrm>
        </p:spPr>
      </p:pic>
    </p:spTree>
    <p:extLst>
      <p:ext uri="{BB962C8B-B14F-4D97-AF65-F5344CB8AC3E}">
        <p14:creationId xmlns:p14="http://schemas.microsoft.com/office/powerpoint/2010/main" val="3146177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373216"/>
            <a:ext cx="5669280" cy="1008112"/>
          </a:xfrm>
        </p:spPr>
        <p:txBody>
          <a:bodyPr>
            <a:normAutofit fontScale="70000" lnSpcReduction="20000"/>
          </a:bodyPr>
          <a:lstStyle/>
          <a:p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Tompa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Mihály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Református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Gimnázium</a:t>
            </a:r>
            <a:r>
              <a:rPr lang="sk-SK" sz="5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k-SK" sz="5400" dirty="0" err="1">
                <a:solidFill>
                  <a:schemeClr val="accent6">
                    <a:lumMod val="50000"/>
                  </a:schemeClr>
                </a:solidFill>
              </a:rPr>
              <a:t>Rimaszombat</a:t>
            </a:r>
            <a:endParaRPr lang="sk-SK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solidFill>
                  <a:schemeClr val="accent6">
                    <a:lumMod val="50000"/>
                  </a:schemeClr>
                </a:solidFill>
              </a:rPr>
              <a:t>Iskolák</a:t>
            </a:r>
            <a:endParaRPr lang="sk-SK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184576" cy="3449738"/>
          </a:xfrm>
        </p:spPr>
      </p:pic>
    </p:spTree>
    <p:extLst>
      <p:ext uri="{BB962C8B-B14F-4D97-AF65-F5344CB8AC3E}">
        <p14:creationId xmlns:p14="http://schemas.microsoft.com/office/powerpoint/2010/main" val="1709505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5400" b="1" dirty="0" err="1">
                <a:solidFill>
                  <a:schemeClr val="accent6">
                    <a:lumMod val="50000"/>
                  </a:schemeClr>
                </a:solidFill>
              </a:rPr>
              <a:t>Egyházközségek</a:t>
            </a:r>
            <a:r>
              <a:rPr lang="sk-SK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5400" b="1" dirty="0" err="1">
                <a:solidFill>
                  <a:schemeClr val="accent6">
                    <a:lumMod val="50000"/>
                  </a:schemeClr>
                </a:solidFill>
              </a:rPr>
              <a:t>száma</a:t>
            </a:r>
            <a:r>
              <a:rPr lang="sk-SK" sz="5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endParaRPr lang="sk-SK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4800" dirty="0" err="1" smtClean="0">
                <a:solidFill>
                  <a:schemeClr val="accent6">
                    <a:lumMod val="50000"/>
                  </a:schemeClr>
                </a:solidFill>
              </a:rPr>
              <a:t>Összesen</a:t>
            </a:r>
            <a:r>
              <a:rPr lang="sk-SK" sz="4800" dirty="0" smtClean="0">
                <a:solidFill>
                  <a:schemeClr val="accent6">
                    <a:lumMod val="50000"/>
                  </a:schemeClr>
                </a:solidFill>
              </a:rPr>
              <a:t> 324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sk-SK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4800" dirty="0" err="1" smtClean="0">
                <a:solidFill>
                  <a:schemeClr val="accent6">
                    <a:lumMod val="50000"/>
                  </a:schemeClr>
                </a:solidFill>
              </a:rPr>
              <a:t>Anya</a:t>
            </a:r>
            <a:r>
              <a:rPr lang="sk-SK" sz="4800" dirty="0" smtClean="0">
                <a:solidFill>
                  <a:schemeClr val="accent6">
                    <a:lumMod val="50000"/>
                  </a:schemeClr>
                </a:solidFill>
              </a:rPr>
              <a:t>        207</a:t>
            </a:r>
          </a:p>
          <a:p>
            <a:r>
              <a:rPr lang="sk-SK" sz="4800" dirty="0" err="1" smtClean="0">
                <a:solidFill>
                  <a:schemeClr val="accent6">
                    <a:lumMod val="50000"/>
                  </a:schemeClr>
                </a:solidFill>
              </a:rPr>
              <a:t>Leány</a:t>
            </a:r>
            <a:r>
              <a:rPr lang="sk-SK" sz="4800" dirty="0" smtClean="0">
                <a:solidFill>
                  <a:schemeClr val="accent6">
                    <a:lumMod val="50000"/>
                  </a:schemeClr>
                </a:solidFill>
              </a:rPr>
              <a:t>       117</a:t>
            </a:r>
            <a:endParaRPr lang="sk-SK" sz="4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0" dirty="0" err="1" smtClean="0">
                <a:solidFill>
                  <a:schemeClr val="accent6">
                    <a:lumMod val="50000"/>
                  </a:schemeClr>
                </a:solidFill>
              </a:rPr>
              <a:t>szrke</a:t>
            </a:r>
            <a:endParaRPr lang="sk-SK" sz="60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01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Egyháztagok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száma</a:t>
            </a:r>
            <a:endParaRPr lang="sk-SK" sz="4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Népszámlálás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szerint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sk-SK" sz="4800" b="1" dirty="0">
                <a:solidFill>
                  <a:schemeClr val="accent6">
                    <a:lumMod val="50000"/>
                  </a:schemeClr>
                </a:solidFill>
              </a:rPr>
              <a:t>94 </a:t>
            </a:r>
            <a:r>
              <a:rPr lang="sk-SK" sz="4800" b="1" dirty="0" smtClean="0">
                <a:solidFill>
                  <a:schemeClr val="accent6">
                    <a:lumMod val="50000"/>
                  </a:schemeClr>
                </a:solidFill>
              </a:rPr>
              <a:t>001</a:t>
            </a:r>
            <a:endParaRPr lang="sk-SK" sz="4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Nyilvántartás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szerint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sk-SK" sz="4800" b="1" dirty="0">
                <a:solidFill>
                  <a:schemeClr val="accent6">
                    <a:lumMod val="50000"/>
                  </a:schemeClr>
                </a:solidFill>
              </a:rPr>
              <a:t>63 </a:t>
            </a:r>
            <a:r>
              <a:rPr lang="sk-SK" sz="4800" b="1" dirty="0" smtClean="0">
                <a:solidFill>
                  <a:schemeClr val="accent6">
                    <a:lumMod val="50000"/>
                  </a:schemeClr>
                </a:solidFill>
              </a:rPr>
              <a:t>544</a:t>
            </a:r>
            <a:endParaRPr lang="sk-SK" sz="4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Választójogúak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k-SK" sz="4800" b="1" dirty="0">
                <a:solidFill>
                  <a:schemeClr val="accent6">
                    <a:lumMod val="50000"/>
                  </a:schemeClr>
                </a:solidFill>
              </a:rPr>
              <a:t>38 936</a:t>
            </a:r>
            <a:endParaRPr lang="sk-SK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0" dirty="0" err="1" smtClean="0">
                <a:solidFill>
                  <a:schemeClr val="accent6">
                    <a:lumMod val="50000"/>
                  </a:schemeClr>
                </a:solidFill>
              </a:rPr>
              <a:t>szrke</a:t>
            </a:r>
            <a:endParaRPr lang="sk-SK" sz="60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60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sk-SK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sz="4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4800" dirty="0" err="1" smtClean="0">
                <a:solidFill>
                  <a:schemeClr val="accent6">
                    <a:lumMod val="50000"/>
                  </a:schemeClr>
                </a:solidFill>
              </a:rPr>
              <a:t>Lelkész</a:t>
            </a:r>
            <a:r>
              <a:rPr lang="sk-SK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226 (134 </a:t>
            </a:r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férfi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, 92 </a:t>
            </a:r>
            <a:r>
              <a:rPr lang="sk-SK" sz="4800" dirty="0" err="1">
                <a:solidFill>
                  <a:schemeClr val="accent6">
                    <a:lumMod val="50000"/>
                  </a:schemeClr>
                </a:solidFill>
              </a:rPr>
              <a:t>nő</a:t>
            </a:r>
            <a:r>
              <a:rPr lang="sk-SK" sz="48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sk-SK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0" dirty="0" err="1" smtClean="0">
                <a:solidFill>
                  <a:schemeClr val="accent6">
                    <a:lumMod val="50000"/>
                  </a:schemeClr>
                </a:solidFill>
              </a:rPr>
              <a:t>szrke</a:t>
            </a:r>
            <a:endParaRPr lang="sk-SK" sz="60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42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1" y="2020888"/>
            <a:ext cx="8203377" cy="40751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6000" dirty="0" smtClean="0">
                <a:solidFill>
                  <a:schemeClr val="accent6">
                    <a:lumMod val="50000"/>
                  </a:schemeClr>
                </a:solidFill>
              </a:rPr>
              <a:t>SZRKE</a:t>
            </a:r>
            <a:endParaRPr lang="sk-SK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85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</a:rPr>
              <a:t>Köszönöm</a:t>
            </a:r>
            <a:endParaRPr lang="sk-SK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2014. November 15.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00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- DUNÁNTÚLI EGYHÁZKERÜLET (1920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. július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16. Komárom) </a:t>
            </a:r>
          </a:p>
          <a:p>
            <a:pPr algn="l"/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Balogh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Elemér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pozsonyi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lelkipásztor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1921-1938</a:t>
            </a:r>
          </a:p>
          <a:p>
            <a:pPr algn="l"/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Sörös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Béla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losonci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lelkipásztor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1938-1939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között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l"/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- TISZÁNINNEN (1920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. december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21., Kassa)</a:t>
            </a:r>
          </a:p>
          <a:p>
            <a:pPr algn="l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Pálóczi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Czinke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István rimaszombati lelkipásztor volt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. 1920- 1929</a:t>
            </a:r>
          </a:p>
          <a:p>
            <a:pPr algn="l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		Az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első önálló felvidéki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énekeskönyv. </a:t>
            </a:r>
          </a:p>
          <a:p>
            <a:pPr algn="l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Péter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Mihály,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Idrányi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Barna, 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</a:rPr>
              <a:t>Dr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Magda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Sándor</a:t>
            </a:r>
          </a:p>
          <a:p>
            <a:pPr algn="l"/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KÁRPÁTALJA (1923)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	Bertók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Béla munkácsi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lelkipásztor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55712"/>
          </a:xfrm>
        </p:spPr>
        <p:txBody>
          <a:bodyPr>
            <a:noAutofit/>
          </a:bodyPr>
          <a:lstStyle/>
          <a:p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Csehszlovákiai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Református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k-SK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Egyetemes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 smtClean="0">
                <a:solidFill>
                  <a:schemeClr val="tx2">
                    <a:lumMod val="50000"/>
                  </a:schemeClr>
                </a:solidFill>
              </a:rPr>
              <a:t>Egyház</a:t>
            </a:r>
            <a:endParaRPr lang="sk-SK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5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6500" dirty="0" smtClean="0">
                <a:solidFill>
                  <a:schemeClr val="accent6">
                    <a:lumMod val="50000"/>
                  </a:schemeClr>
                </a:solidFill>
              </a:rPr>
              <a:t>Három egyházkerület</a:t>
            </a:r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hu-H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6000" dirty="0" smtClean="0">
                <a:solidFill>
                  <a:schemeClr val="accent6">
                    <a:lumMod val="50000"/>
                  </a:schemeClr>
                </a:solidFill>
              </a:rPr>
              <a:t>492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3500" dirty="0" smtClean="0">
                <a:solidFill>
                  <a:schemeClr val="accent6">
                    <a:lumMod val="50000"/>
                  </a:schemeClr>
                </a:solidFill>
              </a:rPr>
              <a:t>gyülekezet</a:t>
            </a:r>
          </a:p>
          <a:p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449 </a:t>
            </a:r>
            <a:r>
              <a:rPr lang="sk-SK" sz="3200" dirty="0" err="1">
                <a:solidFill>
                  <a:schemeClr val="accent6">
                    <a:lumMod val="50000"/>
                  </a:schemeClr>
                </a:solidFill>
              </a:rPr>
              <a:t>magyar</a:t>
            </a: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12 </a:t>
            </a:r>
            <a:r>
              <a:rPr lang="sk-SK" sz="3200" dirty="0" err="1" smtClean="0">
                <a:solidFill>
                  <a:schemeClr val="accent6">
                    <a:lumMod val="50000"/>
                  </a:schemeClr>
                </a:solidFill>
              </a:rPr>
              <a:t>kétnyelvű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sk-SK" sz="2200" dirty="0" err="1" smtClean="0">
                <a:solidFill>
                  <a:schemeClr val="accent6">
                    <a:lumMod val="50000"/>
                  </a:schemeClr>
                </a:solidFill>
              </a:rPr>
              <a:t>magyar</a:t>
            </a:r>
            <a:r>
              <a:rPr lang="sk-SK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k-SK" sz="2200" dirty="0" err="1" smtClean="0">
                <a:solidFill>
                  <a:schemeClr val="accent6">
                    <a:lumMod val="50000"/>
                  </a:schemeClr>
                </a:solidFill>
              </a:rPr>
              <a:t>szlovák</a:t>
            </a:r>
            <a:r>
              <a:rPr lang="sk-SK" sz="2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</a:rPr>
              <a:t>, 31szlovák</a:t>
            </a:r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sz="6000" dirty="0" smtClean="0">
                <a:solidFill>
                  <a:schemeClr val="accent6">
                    <a:lumMod val="50000"/>
                  </a:schemeClr>
                </a:solidFill>
              </a:rPr>
              <a:t>223.168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2200" dirty="0" err="1" smtClean="0">
                <a:solidFill>
                  <a:schemeClr val="accent6">
                    <a:lumMod val="50000"/>
                  </a:schemeClr>
                </a:solidFill>
              </a:rPr>
              <a:t>lélek</a:t>
            </a:r>
            <a:endParaRPr lang="hu-HU" sz="2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k-SK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55712"/>
          </a:xfrm>
        </p:spPr>
        <p:txBody>
          <a:bodyPr>
            <a:noAutofit/>
          </a:bodyPr>
          <a:lstStyle/>
          <a:p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Csehszlovákiai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Református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k-SK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Egyetemes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 smtClean="0">
                <a:solidFill>
                  <a:schemeClr val="tx2">
                    <a:lumMod val="50000"/>
                  </a:schemeClr>
                </a:solidFill>
              </a:rPr>
              <a:t>Egyház</a:t>
            </a:r>
            <a:endParaRPr lang="sk-SK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91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hu-HU" sz="3900" b="1" dirty="0">
                <a:solidFill>
                  <a:schemeClr val="accent6">
                    <a:lumMod val="50000"/>
                  </a:schemeClr>
                </a:solidFill>
              </a:rPr>
              <a:t>Egyház az állammal való </a:t>
            </a:r>
            <a:r>
              <a:rPr lang="hu-HU" sz="3900" b="1" dirty="0" smtClean="0">
                <a:solidFill>
                  <a:schemeClr val="accent6">
                    <a:lumMod val="50000"/>
                  </a:schemeClr>
                </a:solidFill>
              </a:rPr>
              <a:t>viszonyának rendezése</a:t>
            </a:r>
          </a:p>
          <a:p>
            <a:pPr algn="l"/>
            <a:endParaRPr lang="hu-HU" sz="2400" dirty="0" smtClean="0"/>
          </a:p>
          <a:p>
            <a:pPr algn="l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TÖRVÉNYHOZÓ ZSINAT, </a:t>
            </a:r>
            <a:r>
              <a:rPr lang="hu-HU" sz="2600" b="1" dirty="0" smtClean="0">
                <a:solidFill>
                  <a:schemeClr val="accent6">
                    <a:lumMod val="50000"/>
                  </a:schemeClr>
                </a:solidFill>
              </a:rPr>
              <a:t>1923</a:t>
            </a:r>
            <a:r>
              <a:rPr lang="hu-HU" sz="2600" b="1" dirty="0">
                <a:solidFill>
                  <a:schemeClr val="accent6">
                    <a:lumMod val="50000"/>
                  </a:schemeClr>
                </a:solidFill>
              </a:rPr>
              <a:t>. június </a:t>
            </a:r>
            <a:r>
              <a:rPr lang="hu-HU" sz="2600" b="1" dirty="0" smtClean="0">
                <a:solidFill>
                  <a:schemeClr val="accent6">
                    <a:lumMod val="50000"/>
                  </a:schemeClr>
                </a:solidFill>
              </a:rPr>
              <a:t>17 – 25, Léva</a:t>
            </a:r>
          </a:p>
          <a:p>
            <a:pPr algn="l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algn="l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MEGOLDATLAN kérdések:  	törvények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jóváhagyása, </a:t>
            </a:r>
            <a:endParaRPr lang="hu-H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				hontalan lelkészek</a:t>
            </a:r>
          </a:p>
          <a:p>
            <a:pPr algn="l"/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				lelkészözvegyek</a:t>
            </a:r>
          </a:p>
          <a:p>
            <a:pPr algn="l"/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</a:rPr>
              <a:t>				teológia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</a:rPr>
              <a:t>kérdése</a:t>
            </a:r>
            <a:endParaRPr lang="hu-HU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hu-HU" b="1" dirty="0" smtClean="0"/>
          </a:p>
          <a:p>
            <a:pPr algn="l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55712"/>
          </a:xfrm>
        </p:spPr>
        <p:txBody>
          <a:bodyPr>
            <a:noAutofit/>
          </a:bodyPr>
          <a:lstStyle/>
          <a:p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Csehszlovákiai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Református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k-SK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Egyetemes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 smtClean="0">
                <a:solidFill>
                  <a:schemeClr val="tx2">
                    <a:lumMod val="50000"/>
                  </a:schemeClr>
                </a:solidFill>
              </a:rPr>
              <a:t>Egyház</a:t>
            </a:r>
            <a:endParaRPr lang="sk-SK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46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</a:rPr>
              <a:t>Örömök: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l"/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		lelki </a:t>
            </a:r>
            <a:r>
              <a:rPr lang="hu-HU" sz="3200" dirty="0">
                <a:solidFill>
                  <a:schemeClr val="accent6">
                    <a:lumMod val="50000"/>
                  </a:schemeClr>
                </a:solidFill>
              </a:rPr>
              <a:t>és anyagi élete 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fejlődött </a:t>
            </a:r>
          </a:p>
          <a:p>
            <a:pPr algn="l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		mozgalmak születtek </a:t>
            </a:r>
          </a:p>
          <a:p>
            <a:pPr algn="l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		intézmények létesültek </a:t>
            </a:r>
          </a:p>
          <a:p>
            <a:pPr algn="l"/>
            <a:endParaRPr lang="sk-SK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055712"/>
          </a:xfrm>
        </p:spPr>
        <p:txBody>
          <a:bodyPr>
            <a:noAutofit/>
          </a:bodyPr>
          <a:lstStyle/>
          <a:p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Csehszlovákiai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Református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k-SK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2800" dirty="0" err="1">
                <a:solidFill>
                  <a:schemeClr val="tx2">
                    <a:lumMod val="50000"/>
                  </a:schemeClr>
                </a:solidFill>
              </a:rPr>
              <a:t>Egyetemes</a:t>
            </a:r>
            <a:r>
              <a:rPr lang="sk-SK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800" dirty="0" err="1" smtClean="0">
                <a:solidFill>
                  <a:schemeClr val="tx2">
                    <a:lumMod val="50000"/>
                  </a:schemeClr>
                </a:solidFill>
              </a:rPr>
              <a:t>Egyház</a:t>
            </a:r>
            <a:endParaRPr lang="sk-SK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7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867496"/>
          </a:xfrm>
        </p:spPr>
        <p:txBody>
          <a:bodyPr>
            <a:normAutofit/>
          </a:bodyPr>
          <a:lstStyle/>
          <a:p>
            <a:r>
              <a:rPr lang="hu-HU" sz="3600" dirty="0" smtClean="0"/>
              <a:t>YMCA</a:t>
            </a:r>
            <a:endParaRPr lang="sk-SK" sz="3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44816" cy="1415752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Református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</a:rPr>
              <a:t>Theológiai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 SZEMINÁRIUM</a:t>
            </a:r>
            <a:b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Losonc</a:t>
            </a:r>
            <a:b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1925.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október - 1939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január 25.)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53303"/>
            <a:ext cx="5904655" cy="3807973"/>
          </a:xfrm>
        </p:spPr>
      </p:pic>
    </p:spTree>
    <p:extLst>
      <p:ext uri="{BB962C8B-B14F-4D97-AF65-F5344CB8AC3E}">
        <p14:creationId xmlns:p14="http://schemas.microsoft.com/office/powerpoint/2010/main" val="1396462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48671" cy="453650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368152"/>
          </a:xfrm>
        </p:spPr>
        <p:txBody>
          <a:bodyPr/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</a:rPr>
              <a:t>Református Tanítóképző Intézet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b="0" dirty="0">
                <a:solidFill>
                  <a:schemeClr val="accent6">
                    <a:lumMod val="50000"/>
                  </a:schemeClr>
                </a:solidFill>
              </a:rPr>
              <a:t>Révkomárom</a:t>
            </a:r>
            <a:br>
              <a:rPr lang="hu-HU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i="1" dirty="0">
                <a:solidFill>
                  <a:schemeClr val="accent6">
                    <a:lumMod val="50000"/>
                  </a:schemeClr>
                </a:solidFill>
              </a:rPr>
              <a:t>1935-1945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2529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Református gyülekezetek</a:t>
            </a:r>
          </a:p>
          <a:p>
            <a:pPr algn="l"/>
            <a:endParaRPr lang="hu-H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Többség:</a:t>
            </a: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 vissza az 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anyaországhoz</a:t>
            </a:r>
          </a:p>
          <a:p>
            <a:pPr algn="l"/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Kivétel:</a:t>
            </a: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Pozsony, Nyitra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l"/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	  Zólyom, </a:t>
            </a:r>
            <a:r>
              <a:rPr lang="hu-HU" sz="3600" b="1" dirty="0" err="1" smtClean="0">
                <a:solidFill>
                  <a:schemeClr val="accent6">
                    <a:lumMod val="50000"/>
                  </a:schemeClr>
                </a:solidFill>
              </a:rPr>
              <a:t>Horhi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összesen 25</a:t>
            </a:r>
            <a:endParaRPr lang="hu-H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12772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hu-HU" sz="4000" dirty="0">
                <a:solidFill>
                  <a:schemeClr val="accent6">
                    <a:lumMod val="50000"/>
                  </a:schemeClr>
                </a:solidFill>
              </a:rPr>
              <a:t>. bécsi döntés </a:t>
            </a:r>
            <a:r>
              <a:rPr lang="hu-H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1938</a:t>
            </a:r>
            <a:endParaRPr lang="sk-SK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2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Vlastná 2">
      <a:dk1>
        <a:srgbClr val="A7B789"/>
      </a:dk1>
      <a:lt1>
        <a:srgbClr val="FFFFFF"/>
      </a:lt1>
      <a:dk2>
        <a:srgbClr val="80955A"/>
      </a:dk2>
      <a:lt2>
        <a:srgbClr val="A7B789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800</TotalTime>
  <Words>187</Words>
  <Application>Microsoft Office PowerPoint</Application>
  <PresentationFormat>Prezentácia na obrazovke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BlackTie</vt:lpstr>
      <vt:lpstr>szLOVÁKIAI REFORMÁTUS  KERESZTYÉN EGYHÁZ</vt:lpstr>
      <vt:lpstr>Trianon</vt:lpstr>
      <vt:lpstr>Csehszlovákiai Református Egyetemes Egyház</vt:lpstr>
      <vt:lpstr>Csehszlovákiai Református Egyetemes Egyház</vt:lpstr>
      <vt:lpstr>Csehszlovákiai Református Egyetemes Egyház</vt:lpstr>
      <vt:lpstr>Csehszlovákiai Református Egyetemes Egyház</vt:lpstr>
      <vt:lpstr>Református Theológiai SZEMINÁRIUM Losonc (1925. október - 1939. január 25.)</vt:lpstr>
      <vt:lpstr>Református Tanítóképző Intézet Révkomárom 1935-1945</vt:lpstr>
      <vt:lpstr>I. bécsi döntés  1938</vt:lpstr>
      <vt:lpstr>AZ ÚJRAINDULÁS 1945- 1986</vt:lpstr>
      <vt:lpstr>AZ ÚJRAINDULÁS 1945- 1986</vt:lpstr>
      <vt:lpstr>AZ ÚJRAINDULÁS 1945- 1986</vt:lpstr>
      <vt:lpstr>AZ ÚJRAINDULÁS 1945- 1986</vt:lpstr>
      <vt:lpstr>Püspökök</vt:lpstr>
      <vt:lpstr>Püspökök</vt:lpstr>
      <vt:lpstr>Iskolák</vt:lpstr>
      <vt:lpstr>Iskolák</vt:lpstr>
      <vt:lpstr>Iskolák</vt:lpstr>
      <vt:lpstr>Iskolák</vt:lpstr>
      <vt:lpstr>Iskolák</vt:lpstr>
      <vt:lpstr>Iskolák</vt:lpstr>
      <vt:lpstr>Iskolák</vt:lpstr>
      <vt:lpstr>szrke</vt:lpstr>
      <vt:lpstr>szrke</vt:lpstr>
      <vt:lpstr>szrke</vt:lpstr>
      <vt:lpstr>SZRKE</vt:lpstr>
      <vt:lpstr>Köszönöm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szLOVÁKIAI REFORMÁTUS  KERESZTYÉN EGYHÁZ</dc:title>
  <dc:creator>refomata05</dc:creator>
  <cp:lastModifiedBy>refomata05</cp:lastModifiedBy>
  <cp:revision>30</cp:revision>
  <dcterms:created xsi:type="dcterms:W3CDTF">2014-11-10T11:22:29Z</dcterms:created>
  <dcterms:modified xsi:type="dcterms:W3CDTF">2014-11-13T22:36:20Z</dcterms:modified>
</cp:coreProperties>
</file>