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1" r:id="rId3"/>
    <p:sldId id="258" r:id="rId4"/>
    <p:sldId id="259" r:id="rId5"/>
    <p:sldId id="303" r:id="rId6"/>
    <p:sldId id="260" r:id="rId7"/>
    <p:sldId id="302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04" r:id="rId24"/>
    <p:sldId id="276" r:id="rId25"/>
    <p:sldId id="281" r:id="rId26"/>
    <p:sldId id="277" r:id="rId27"/>
    <p:sldId id="278" r:id="rId28"/>
    <p:sldId id="279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305" r:id="rId41"/>
    <p:sldId id="292" r:id="rId42"/>
    <p:sldId id="295" r:id="rId43"/>
    <p:sldId id="293" r:id="rId44"/>
    <p:sldId id="294" r:id="rId45"/>
    <p:sldId id="296" r:id="rId46"/>
    <p:sldId id="297" r:id="rId47"/>
    <p:sldId id="298" r:id="rId48"/>
    <p:sldId id="299" r:id="rId49"/>
    <p:sldId id="300" r:id="rId5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84" autoAdjust="0"/>
  </p:normalViewPr>
  <p:slideViewPr>
    <p:cSldViewPr>
      <p:cViewPr>
        <p:scale>
          <a:sx n="60" d="100"/>
          <a:sy n="60" d="100"/>
        </p:scale>
        <p:origin x="-135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84AC-DAA8-410D-8476-83ED2239B893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18EA8-FD1C-4201-803C-4E296482BB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0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üdvözlést követően meg lehet gyújtani egy gyertyát, amely Jézus fényét jelképezi.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8EA8-FD1C-4201-803C-4E296482BBD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71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(Az egyes szigetek nevében megszólaló asszonyok, egy-egy élénk színű muszlin sálat tegyenek a nyakukba.)</a:t>
            </a:r>
          </a:p>
          <a:p>
            <a:r>
              <a:rPr lang="hu-HU" dirty="0" smtClean="0"/>
              <a:t>(Lírai zenei aláfestés)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8EA8-FD1C-4201-803C-4E296482BBD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92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Itt kiválaszthat a gyülekezet egy konkrét bahamai segély-projektet, amelyet adományával támogatni kíván. Az adománygyűjtés alatt képeket lehetne kivetíteni a támogatandó ügyről.)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Adakozás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alatti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ének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kezedben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(In Your Hands)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Zenehallgatás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18EA8-FD1C-4201-803C-4E296482BBD4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47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39752" y="692696"/>
            <a:ext cx="4680520" cy="864096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rgbClr val="7030A0"/>
                </a:solidFill>
              </a:rPr>
              <a:t>Ökumenikus </a:t>
            </a:r>
            <a:r>
              <a:rPr lang="hu-HU" sz="2000" b="1" dirty="0" err="1">
                <a:solidFill>
                  <a:srgbClr val="7030A0"/>
                </a:solidFill>
              </a:rPr>
              <a:t>Világimanap</a:t>
            </a:r>
            <a:r>
              <a:rPr lang="hu-HU" sz="2000" b="1" dirty="0">
                <a:solidFill>
                  <a:srgbClr val="7030A0"/>
                </a:solidFill>
              </a:rPr>
              <a:t/>
            </a:r>
            <a:br>
              <a:rPr lang="hu-HU" sz="2000" b="1" dirty="0">
                <a:solidFill>
                  <a:srgbClr val="7030A0"/>
                </a:solidFill>
              </a:rPr>
            </a:br>
            <a:r>
              <a:rPr lang="hu-HU" sz="2000" b="1" dirty="0">
                <a:solidFill>
                  <a:srgbClr val="7030A0"/>
                </a:solidFill>
              </a:rPr>
              <a:t>2015. március 6.</a:t>
            </a:r>
            <a:endParaRPr lang="hu-HU" sz="2000" dirty="0">
              <a:solidFill>
                <a:srgbClr val="7030A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411760" y="2420888"/>
            <a:ext cx="4536504" cy="1752600"/>
          </a:xfrm>
        </p:spPr>
        <p:txBody>
          <a:bodyPr>
            <a:normAutofit fontScale="70000" lnSpcReduction="20000"/>
          </a:bodyPr>
          <a:lstStyle/>
          <a:p>
            <a:r>
              <a:rPr lang="hu-HU" b="1" dirty="0">
                <a:solidFill>
                  <a:srgbClr val="006666"/>
                </a:solidFill>
              </a:rPr>
              <a:t>Jézus ezt mondta nekik: „</a:t>
            </a:r>
          </a:p>
          <a:p>
            <a:r>
              <a:rPr lang="nn-NO" sz="5100" b="1" dirty="0">
                <a:solidFill>
                  <a:srgbClr val="006666"/>
                </a:solidFill>
              </a:rPr>
              <a:t>Értitek, hogy mit tettem veletek?”</a:t>
            </a:r>
          </a:p>
          <a:p>
            <a:r>
              <a:rPr lang="hu-HU" dirty="0">
                <a:solidFill>
                  <a:srgbClr val="006666"/>
                </a:solidFill>
              </a:rPr>
              <a:t>(János evangéliuma 13.rész 12. verse</a:t>
            </a:r>
            <a:r>
              <a:rPr lang="hu-HU" dirty="0" smtClean="0">
                <a:solidFill>
                  <a:srgbClr val="006666"/>
                </a:solidFill>
              </a:rPr>
              <a:t>)</a:t>
            </a:r>
            <a:endParaRPr lang="hu-HU" dirty="0">
              <a:solidFill>
                <a:srgbClr val="006666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827668" y="4850223"/>
            <a:ext cx="569666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dirty="0" smtClean="0">
                <a:solidFill>
                  <a:srgbClr val="7030A0"/>
                </a:solidFill>
              </a:rPr>
              <a:t>Készítette:</a:t>
            </a:r>
          </a:p>
          <a:p>
            <a:r>
              <a:rPr lang="hu-HU" sz="2000" b="1" dirty="0" smtClean="0">
                <a:solidFill>
                  <a:srgbClr val="7030A0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a Bahamai </a:t>
            </a:r>
            <a:r>
              <a:rPr lang="hu-HU" sz="2000" b="1" dirty="0" err="1">
                <a:solidFill>
                  <a:srgbClr val="7030A0"/>
                </a:solidFill>
              </a:rPr>
              <a:t>Világimanap</a:t>
            </a:r>
            <a:r>
              <a:rPr lang="hu-HU" sz="2000" b="1" dirty="0">
                <a:solidFill>
                  <a:srgbClr val="7030A0"/>
                </a:solidFill>
              </a:rPr>
              <a:t> </a:t>
            </a:r>
            <a:r>
              <a:rPr lang="hu-HU" sz="2000" b="1" dirty="0" smtClean="0">
                <a:solidFill>
                  <a:srgbClr val="7030A0"/>
                </a:solidFill>
              </a:rPr>
              <a:t>Rendezőbizottsága</a:t>
            </a:r>
            <a:endParaRPr lang="hu-HU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02" y="5714319"/>
            <a:ext cx="914192" cy="9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96752"/>
            <a:ext cx="655272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 err="1">
                <a:solidFill>
                  <a:srgbClr val="FF0066"/>
                </a:solidFill>
              </a:rPr>
              <a:t>Eleuthera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szigetéről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</a:t>
            </a:r>
            <a:r>
              <a:rPr lang="hu-HU" sz="2000" dirty="0" err="1" smtClean="0">
                <a:solidFill>
                  <a:srgbClr val="7030A0"/>
                </a:solidFill>
              </a:rPr>
              <a:t>Eleuthera</a:t>
            </a:r>
            <a:r>
              <a:rPr lang="hu-HU" sz="2000" dirty="0" smtClean="0">
                <a:solidFill>
                  <a:srgbClr val="7030A0"/>
                </a:solidFill>
              </a:rPr>
              <a:t> </a:t>
            </a:r>
            <a:r>
              <a:rPr lang="hu-HU" sz="2000" dirty="0">
                <a:solidFill>
                  <a:srgbClr val="7030A0"/>
                </a:solidFill>
              </a:rPr>
              <a:t>szigetéről az egész </a:t>
            </a:r>
            <a:r>
              <a:rPr lang="hu-HU" sz="2000" dirty="0" smtClean="0">
                <a:solidFill>
                  <a:srgbClr val="7030A0"/>
                </a:solidFill>
              </a:rPr>
              <a:t>világból Isten </a:t>
            </a:r>
            <a:r>
              <a:rPr lang="hu-HU" sz="2000" dirty="0">
                <a:solidFill>
                  <a:srgbClr val="7030A0"/>
                </a:solidFill>
              </a:rPr>
              <a:t>mindnyájunkat meghívott az Ő Királyságába. A mai </a:t>
            </a:r>
            <a:r>
              <a:rPr lang="hu-HU" sz="2000" dirty="0" smtClean="0">
                <a:solidFill>
                  <a:srgbClr val="7030A0"/>
                </a:solidFill>
              </a:rPr>
              <a:t>Istentiszteleten ezt </a:t>
            </a:r>
            <a:r>
              <a:rPr lang="hu-HU" sz="2000" dirty="0">
                <a:solidFill>
                  <a:srgbClr val="7030A0"/>
                </a:solidFill>
              </a:rPr>
              <a:t>az Egységet ünnepeljük</a:t>
            </a:r>
            <a:r>
              <a:rPr lang="hu-HU" sz="2000" dirty="0" smtClean="0">
                <a:solidFill>
                  <a:srgbClr val="7030A0"/>
                </a:solidFill>
              </a:rPr>
              <a:t>!</a:t>
            </a:r>
          </a:p>
          <a:p>
            <a:pPr marL="0" indent="0">
              <a:buNone/>
            </a:pPr>
            <a:r>
              <a:rPr lang="hu-HU" sz="2000" b="1" dirty="0" smtClean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A </a:t>
            </a:r>
            <a:r>
              <a:rPr lang="hu-HU" sz="2000" dirty="0">
                <a:solidFill>
                  <a:srgbClr val="7030A0"/>
                </a:solidFill>
              </a:rPr>
              <a:t>mélységes szeretet, öröm és </a:t>
            </a:r>
            <a:r>
              <a:rPr lang="hu-HU" sz="2000" b="1" dirty="0" smtClean="0">
                <a:solidFill>
                  <a:srgbClr val="7030A0"/>
                </a:solidFill>
              </a:rPr>
              <a:t>békesség országa </a:t>
            </a:r>
            <a:r>
              <a:rPr lang="hu-HU" sz="2000" dirty="0" smtClean="0">
                <a:solidFill>
                  <a:srgbClr val="7030A0"/>
                </a:solidFill>
              </a:rPr>
              <a:t>jött el</a:t>
            </a:r>
            <a:r>
              <a:rPr lang="hu-HU" sz="2000" dirty="0">
                <a:solidFill>
                  <a:srgbClr val="7030A0"/>
                </a:solidFill>
              </a:rPr>
              <a:t>: itt és </a:t>
            </a:r>
            <a:r>
              <a:rPr lang="hu-HU" sz="2000" dirty="0" smtClean="0">
                <a:solidFill>
                  <a:srgbClr val="7030A0"/>
                </a:solidFill>
              </a:rPr>
              <a:t>most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248472" cy="778098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ELEUTHERA FOHÁSZA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29" y="116632"/>
            <a:ext cx="2397867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:\Nelli\Világimanapok\2015 Világimanap Bahamák\Képek\1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51710"/>
            <a:ext cx="4275052" cy="3206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24744"/>
            <a:ext cx="6582607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 err="1">
                <a:solidFill>
                  <a:srgbClr val="FF0066"/>
                </a:solidFill>
              </a:rPr>
              <a:t>Exuma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szigetéről: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</a:t>
            </a:r>
            <a:r>
              <a:rPr lang="hu-HU" sz="2000" dirty="0" err="1" smtClean="0">
                <a:solidFill>
                  <a:srgbClr val="7030A0"/>
                </a:solidFill>
              </a:rPr>
              <a:t>Exuma</a:t>
            </a:r>
            <a:r>
              <a:rPr lang="hu-HU" sz="2000" dirty="0" smtClean="0">
                <a:solidFill>
                  <a:srgbClr val="7030A0"/>
                </a:solidFill>
              </a:rPr>
              <a:t> </a:t>
            </a:r>
            <a:r>
              <a:rPr lang="hu-HU" sz="2000" dirty="0">
                <a:solidFill>
                  <a:srgbClr val="7030A0"/>
                </a:solidFill>
              </a:rPr>
              <a:t>szigetéről és az egész világból </a:t>
            </a:r>
            <a:r>
              <a:rPr lang="hu-HU" sz="2000" dirty="0" smtClean="0">
                <a:solidFill>
                  <a:srgbClr val="7030A0"/>
                </a:solidFill>
              </a:rPr>
              <a:t>arra kaptunk </a:t>
            </a:r>
            <a:r>
              <a:rPr lang="hu-HU" sz="2000" dirty="0">
                <a:solidFill>
                  <a:srgbClr val="7030A0"/>
                </a:solidFill>
              </a:rPr>
              <a:t>elhívást, hogy Krisztus testének tagjai legyünk, bár sokfélék, </a:t>
            </a:r>
            <a:r>
              <a:rPr lang="hu-HU" sz="2000" dirty="0" smtClean="0">
                <a:solidFill>
                  <a:srgbClr val="7030A0"/>
                </a:solidFill>
              </a:rPr>
              <a:t>mégis szellemében </a:t>
            </a:r>
            <a:r>
              <a:rPr lang="hu-HU" sz="2000" dirty="0">
                <a:solidFill>
                  <a:srgbClr val="7030A0"/>
                </a:solidFill>
              </a:rPr>
              <a:t>egyek.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Úgy </a:t>
            </a:r>
            <a:r>
              <a:rPr lang="hu-HU" sz="2000" dirty="0">
                <a:solidFill>
                  <a:srgbClr val="7030A0"/>
                </a:solidFill>
              </a:rPr>
              <a:t>jövünk eléd, ahogy vagyunk, Urunk. </a:t>
            </a:r>
            <a:r>
              <a:rPr lang="hu-HU" sz="2000" dirty="0" smtClean="0">
                <a:solidFill>
                  <a:srgbClr val="7030A0"/>
                </a:solidFill>
              </a:rPr>
              <a:t>Tisztítsd meg </a:t>
            </a:r>
            <a:r>
              <a:rPr lang="hu-HU" sz="2000" dirty="0">
                <a:solidFill>
                  <a:srgbClr val="7030A0"/>
                </a:solidFill>
              </a:rPr>
              <a:t>gondolatainkat, hogy Téged dicsérjünk; tisztítsd meg kezünk </a:t>
            </a:r>
            <a:r>
              <a:rPr lang="hu-HU" sz="2000" dirty="0" smtClean="0">
                <a:solidFill>
                  <a:srgbClr val="7030A0"/>
                </a:solidFill>
              </a:rPr>
              <a:t>és lábunk</a:t>
            </a:r>
            <a:r>
              <a:rPr lang="hu-HU" sz="2000" dirty="0">
                <a:solidFill>
                  <a:srgbClr val="7030A0"/>
                </a:solidFill>
              </a:rPr>
              <a:t>, hogy Neked szolgálhassunk; nyisd meg szívünket arra, </a:t>
            </a:r>
            <a:r>
              <a:rPr lang="hu-HU" sz="2000" dirty="0" smtClean="0">
                <a:solidFill>
                  <a:srgbClr val="7030A0"/>
                </a:solidFill>
              </a:rPr>
              <a:t>hogy teljes </a:t>
            </a:r>
            <a:r>
              <a:rPr lang="hu-HU" sz="2000" dirty="0">
                <a:solidFill>
                  <a:srgbClr val="7030A0"/>
                </a:solidFill>
              </a:rPr>
              <a:t>odaadással szeressünk Téged, miközben </a:t>
            </a:r>
            <a:r>
              <a:rPr lang="hu-HU" sz="2000" b="1" dirty="0">
                <a:solidFill>
                  <a:srgbClr val="7030A0"/>
                </a:solidFill>
              </a:rPr>
              <a:t>dicséretedet énekeljük</a:t>
            </a:r>
            <a:r>
              <a:rPr lang="hu-HU" sz="2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555776" y="183544"/>
            <a:ext cx="3744416" cy="778098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EXUMA FOHÁSZA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3544"/>
            <a:ext cx="1614055" cy="1434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F:\Nelli\Világimanapok\2015 Világimanap Bahamák\Képek\bapt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3746"/>
            <a:ext cx="4158630" cy="2404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54736" y="1268760"/>
            <a:ext cx="6552728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 err="1">
                <a:solidFill>
                  <a:srgbClr val="FF0066"/>
                </a:solidFill>
              </a:rPr>
              <a:t>Inagua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szigetéről: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Hadd </a:t>
            </a:r>
            <a:r>
              <a:rPr lang="hu-HU" sz="2000" dirty="0">
                <a:solidFill>
                  <a:srgbClr val="7030A0"/>
                </a:solidFill>
              </a:rPr>
              <a:t>halljuk meg a tanítványságra és </a:t>
            </a:r>
            <a:r>
              <a:rPr lang="hu-HU" sz="2000" dirty="0" smtClean="0">
                <a:solidFill>
                  <a:srgbClr val="7030A0"/>
                </a:solidFill>
              </a:rPr>
              <a:t>a szolgálatra </a:t>
            </a:r>
            <a:r>
              <a:rPr lang="hu-HU" sz="2000" dirty="0">
                <a:solidFill>
                  <a:srgbClr val="7030A0"/>
                </a:solidFill>
              </a:rPr>
              <a:t>hívó csendes szavad </a:t>
            </a:r>
            <a:r>
              <a:rPr lang="hu-HU" sz="2000" dirty="0" err="1">
                <a:solidFill>
                  <a:srgbClr val="7030A0"/>
                </a:solidFill>
              </a:rPr>
              <a:t>Inaguán</a:t>
            </a:r>
            <a:r>
              <a:rPr lang="hu-HU" sz="2000" dirty="0">
                <a:solidFill>
                  <a:srgbClr val="7030A0"/>
                </a:solidFill>
              </a:rPr>
              <a:t> is</a:t>
            </a:r>
            <a:r>
              <a:rPr lang="hu-HU" sz="2000" dirty="0" smtClean="0">
                <a:solidFill>
                  <a:srgbClr val="7030A0"/>
                </a:solidFill>
              </a:rPr>
              <a:t>!</a:t>
            </a:r>
            <a:endParaRPr lang="hu-HU" sz="2000" dirty="0">
              <a:solidFill>
                <a:srgbClr val="7030A0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563438" y="409508"/>
            <a:ext cx="4320480" cy="778098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INAGUA FOHÁSZA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72" y="188639"/>
            <a:ext cx="1993392" cy="1219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F:\Nelli\Világimanapok\2015 Világimanap Bahamák\Képek\bahamians students kic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10039"/>
            <a:ext cx="5847632" cy="3559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52728" cy="778098"/>
          </a:xfrm>
        </p:spPr>
        <p:txBody>
          <a:bodyPr>
            <a:normAutofit fontScale="90000"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DICSÉRŐ ZSOLTÁRUNK: </a:t>
            </a:r>
            <a:r>
              <a:rPr lang="hu-HU" sz="3500" dirty="0" smtClean="0">
                <a:solidFill>
                  <a:srgbClr val="006666"/>
                </a:solidFill>
              </a:rPr>
              <a:t/>
            </a:r>
            <a:br>
              <a:rPr lang="hu-HU" sz="3500" dirty="0" smtClean="0">
                <a:solidFill>
                  <a:srgbClr val="006666"/>
                </a:solidFill>
              </a:rPr>
            </a:br>
            <a:r>
              <a:rPr lang="hu-HU" sz="2700" dirty="0" smtClean="0">
                <a:solidFill>
                  <a:srgbClr val="006666"/>
                </a:solidFill>
              </a:rPr>
              <a:t>„</a:t>
            </a:r>
            <a:r>
              <a:rPr lang="hu-HU" sz="2700" dirty="0">
                <a:solidFill>
                  <a:srgbClr val="006666"/>
                </a:solidFill>
              </a:rPr>
              <a:t>Áldjad én lelkem, az Urat.” (146.zsoltár</a:t>
            </a:r>
            <a:r>
              <a:rPr lang="hu-HU" sz="2700" dirty="0" smtClean="0">
                <a:solidFill>
                  <a:srgbClr val="006666"/>
                </a:solidFill>
              </a:rPr>
              <a:t>)</a:t>
            </a:r>
            <a:endParaRPr lang="hu-HU" sz="2700" dirty="0">
              <a:solidFill>
                <a:srgbClr val="0066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96752"/>
            <a:ext cx="6552728" cy="1152128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Narrátor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</a:p>
          <a:p>
            <a:pPr marL="0" indent="0">
              <a:buNone/>
            </a:pPr>
            <a:r>
              <a:rPr lang="hu-HU" sz="2000" dirty="0">
                <a:solidFill>
                  <a:srgbClr val="7030A0"/>
                </a:solidFill>
              </a:rPr>
              <a:t>	Csendesedjünk el egy percre az Úr jelenlétében, azután énekeljük közösen a 146. </a:t>
            </a:r>
            <a:r>
              <a:rPr lang="hu-HU" sz="2000" dirty="0" smtClean="0">
                <a:solidFill>
                  <a:srgbClr val="7030A0"/>
                </a:solidFill>
              </a:rPr>
              <a:t>zsoltárt.</a:t>
            </a:r>
            <a:endParaRPr lang="hu-H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hu-HU" dirty="0">
              <a:solidFill>
                <a:srgbClr val="7030A0"/>
              </a:solidFill>
            </a:endParaRPr>
          </a:p>
        </p:txBody>
      </p:sp>
      <p:pic>
        <p:nvPicPr>
          <p:cNvPr id="21506" name="Picture 2" descr="http://bikazenekar.blog.hu/media/file/%C3%A1ldjad%20az%20Urat,%20%C3%A9n%20lelke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9004"/>
            <a:ext cx="59531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908720"/>
            <a:ext cx="655272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Narrátor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Kérem az egybegyűlteket, hogy most álljunk föl, és mondjunk </a:t>
            </a:r>
            <a:r>
              <a:rPr lang="hu-HU" sz="2000" dirty="0">
                <a:solidFill>
                  <a:srgbClr val="7030A0"/>
                </a:solidFill>
              </a:rPr>
              <a:t>dicsőítő imádságokat a szigetek lakóival közösen.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0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DICSŐÍTŐ IMÁDSÁGOK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19460" name="Picture 4" descr="F:\Nelli\Világimanapok\2015 Világimanap Bahamák\Képek\dicsőítő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38374"/>
            <a:ext cx="4669110" cy="3890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0"/>
            <a:ext cx="3960440" cy="1340768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BIMINI DICSŐÍTŐ IMÁDSÁGA</a:t>
            </a:r>
            <a:endParaRPr lang="hu-HU" sz="3500" dirty="0">
              <a:solidFill>
                <a:srgbClr val="0066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9908" y="1340768"/>
            <a:ext cx="3770283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Mennynek </a:t>
            </a:r>
            <a:r>
              <a:rPr lang="hu-HU" sz="2000" dirty="0">
                <a:solidFill>
                  <a:srgbClr val="7030A0"/>
                </a:solidFill>
              </a:rPr>
              <a:t>és Földnek hatalmas </a:t>
            </a:r>
            <a:r>
              <a:rPr lang="hu-HU" sz="2000" dirty="0" smtClean="0">
                <a:solidFill>
                  <a:srgbClr val="7030A0"/>
                </a:solidFill>
              </a:rPr>
              <a:t>Teremtője ...</a:t>
            </a:r>
            <a:endParaRPr lang="hu-HU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a </a:t>
            </a:r>
            <a:r>
              <a:rPr lang="hu-HU" sz="2000" b="1" dirty="0" err="1">
                <a:solidFill>
                  <a:srgbClr val="FF0066"/>
                </a:solidFill>
              </a:rPr>
              <a:t>Bimini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szigetéről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... aki </a:t>
            </a:r>
            <a:r>
              <a:rPr lang="hu-HU" sz="2000" dirty="0">
                <a:solidFill>
                  <a:srgbClr val="7030A0"/>
                </a:solidFill>
              </a:rPr>
              <a:t>életet leheltél belénk, </a:t>
            </a:r>
            <a:r>
              <a:rPr lang="hu-HU" sz="2000" dirty="0" smtClean="0">
                <a:solidFill>
                  <a:srgbClr val="7030A0"/>
                </a:solidFill>
              </a:rPr>
              <a:t>hálásak vagyunk </a:t>
            </a:r>
            <a:r>
              <a:rPr lang="hu-HU" sz="2000" dirty="0">
                <a:solidFill>
                  <a:srgbClr val="7030A0"/>
                </a:solidFill>
              </a:rPr>
              <a:t>drága ajándékodért. </a:t>
            </a:r>
            <a:r>
              <a:rPr lang="hu-HU" sz="2000" dirty="0" smtClean="0">
                <a:solidFill>
                  <a:srgbClr val="7030A0"/>
                </a:solidFill>
              </a:rPr>
              <a:t>Lenyűgöz </a:t>
            </a:r>
            <a:r>
              <a:rPr lang="hu-HU" sz="2000" dirty="0">
                <a:solidFill>
                  <a:srgbClr val="7030A0"/>
                </a:solidFill>
              </a:rPr>
              <a:t>bennünket </a:t>
            </a:r>
            <a:r>
              <a:rPr lang="hu-HU" sz="2000" dirty="0" smtClean="0">
                <a:solidFill>
                  <a:srgbClr val="7030A0"/>
                </a:solidFill>
              </a:rPr>
              <a:t>szépséged</a:t>
            </a:r>
            <a:r>
              <a:rPr lang="hu-HU" sz="2000" dirty="0">
                <a:solidFill>
                  <a:srgbClr val="7030A0"/>
                </a:solidFill>
              </a:rPr>
              <a:t>, </a:t>
            </a:r>
            <a:r>
              <a:rPr lang="hu-HU" sz="2000" dirty="0" smtClean="0">
                <a:solidFill>
                  <a:srgbClr val="7030A0"/>
                </a:solidFill>
              </a:rPr>
              <a:t>ragyogásod és </a:t>
            </a:r>
            <a:r>
              <a:rPr lang="hu-HU" sz="2000" dirty="0">
                <a:solidFill>
                  <a:srgbClr val="7030A0"/>
                </a:solidFill>
              </a:rPr>
              <a:t>fenséged. Ezeket látjuk a ragyogó napsugarak fényében, </a:t>
            </a:r>
            <a:r>
              <a:rPr lang="hu-HU" sz="2000" dirty="0" smtClean="0">
                <a:solidFill>
                  <a:srgbClr val="7030A0"/>
                </a:solidFill>
              </a:rPr>
              <a:t>vizeink szépségében</a:t>
            </a:r>
            <a:r>
              <a:rPr lang="hu-HU" sz="2000" dirty="0">
                <a:solidFill>
                  <a:srgbClr val="7030A0"/>
                </a:solidFill>
              </a:rPr>
              <a:t>, egy újszülött arcán vagy egy idős asszony </a:t>
            </a:r>
            <a:r>
              <a:rPr lang="hu-HU" sz="2000" b="1" dirty="0" smtClean="0">
                <a:solidFill>
                  <a:srgbClr val="7030A0"/>
                </a:solidFill>
              </a:rPr>
              <a:t>mosolygó szemei</a:t>
            </a:r>
            <a:r>
              <a:rPr lang="hu-HU" sz="2000" dirty="0" smtClean="0">
                <a:solidFill>
                  <a:srgbClr val="7030A0"/>
                </a:solidFill>
              </a:rPr>
              <a:t>ben</a:t>
            </a:r>
            <a:r>
              <a:rPr lang="hu-HU" sz="20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r>
              <a:rPr lang="hu-HU" sz="2000" dirty="0" smtClean="0">
                <a:solidFill>
                  <a:srgbClr val="7030A0"/>
                </a:solidFill>
              </a:rPr>
              <a:t>Istenünk</a:t>
            </a:r>
            <a:r>
              <a:rPr lang="hu-HU" sz="2000" dirty="0">
                <a:solidFill>
                  <a:srgbClr val="7030A0"/>
                </a:solidFill>
              </a:rPr>
              <a:t>, Téged </a:t>
            </a:r>
            <a:r>
              <a:rPr lang="hu-HU" sz="2000" dirty="0" smtClean="0">
                <a:solidFill>
                  <a:srgbClr val="7030A0"/>
                </a:solidFill>
              </a:rPr>
              <a:t>dicsőítünk!</a:t>
            </a:r>
            <a:endParaRPr lang="hu-HU" sz="2000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4600"/>
            <a:ext cx="1715485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F:\Nelli\Világimanapok\2015 Világimanap Bahamák\Képek\Ecolières-du-Bahamas-©-visi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25828"/>
          <a:stretch/>
        </p:blipFill>
        <p:spPr bwMode="auto">
          <a:xfrm>
            <a:off x="6444207" y="1519900"/>
            <a:ext cx="2435565" cy="2487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Nelli\Világimanapok\2015 Világimanap Bahamák\Képek\Bahamas-People kic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30" y="4007073"/>
            <a:ext cx="2556113" cy="2796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290489"/>
            <a:ext cx="3456384" cy="5404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Csodák </a:t>
            </a:r>
            <a:r>
              <a:rPr lang="hu-HU" sz="2000" dirty="0" smtClean="0">
                <a:solidFill>
                  <a:srgbClr val="7030A0"/>
                </a:solidFill>
              </a:rPr>
              <a:t>Istene ...</a:t>
            </a:r>
            <a:endParaRPr lang="hu-HU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 err="1">
                <a:solidFill>
                  <a:srgbClr val="FF0066"/>
                </a:solidFill>
              </a:rPr>
              <a:t>Abaco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 smtClean="0">
                <a:solidFill>
                  <a:srgbClr val="7030A0"/>
                </a:solidFill>
              </a:rPr>
              <a:t>szigetéről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... csordultig </a:t>
            </a:r>
            <a:r>
              <a:rPr lang="hu-HU" sz="2000" dirty="0">
                <a:solidFill>
                  <a:srgbClr val="7030A0"/>
                </a:solidFill>
              </a:rPr>
              <a:t>örömmel </a:t>
            </a:r>
            <a:r>
              <a:rPr lang="hu-HU" sz="2000" dirty="0" smtClean="0">
                <a:solidFill>
                  <a:srgbClr val="7030A0"/>
                </a:solidFill>
              </a:rPr>
              <a:t>tekintünk a </a:t>
            </a:r>
            <a:r>
              <a:rPr lang="hu-HU" sz="2000" dirty="0">
                <a:solidFill>
                  <a:srgbClr val="7030A0"/>
                </a:solidFill>
              </a:rPr>
              <a:t>szivárvány sokszínűségére és a ragyogó esőcseppekre és </a:t>
            </a:r>
            <a:r>
              <a:rPr lang="hu-HU" sz="2000" b="1" dirty="0">
                <a:solidFill>
                  <a:srgbClr val="7030A0"/>
                </a:solidFill>
              </a:rPr>
              <a:t>minden </a:t>
            </a:r>
            <a:r>
              <a:rPr lang="hu-HU" sz="2000" b="1" dirty="0" smtClean="0">
                <a:solidFill>
                  <a:srgbClr val="7030A0"/>
                </a:solidFill>
              </a:rPr>
              <a:t>virág </a:t>
            </a:r>
            <a:r>
              <a:rPr lang="hu-HU" sz="2000" dirty="0" smtClean="0">
                <a:solidFill>
                  <a:srgbClr val="7030A0"/>
                </a:solidFill>
              </a:rPr>
              <a:t>különleges </a:t>
            </a:r>
            <a:r>
              <a:rPr lang="hu-HU" sz="2000" dirty="0">
                <a:solidFill>
                  <a:srgbClr val="7030A0"/>
                </a:solidFill>
              </a:rPr>
              <a:t>formájára.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Urunk</a:t>
            </a:r>
            <a:r>
              <a:rPr lang="hu-HU" sz="2000" dirty="0">
                <a:solidFill>
                  <a:srgbClr val="7030A0"/>
                </a:solidFill>
              </a:rPr>
              <a:t>, szereteted megingathatatlan, mint a Nap, irgalmad végtelen, mint </a:t>
            </a:r>
            <a:r>
              <a:rPr lang="hu-HU" sz="2000" dirty="0" smtClean="0">
                <a:solidFill>
                  <a:srgbClr val="7030A0"/>
                </a:solidFill>
              </a:rPr>
              <a:t>a </a:t>
            </a:r>
            <a:r>
              <a:rPr lang="hu-HU" sz="2000" b="1" dirty="0" smtClean="0">
                <a:solidFill>
                  <a:srgbClr val="7030A0"/>
                </a:solidFill>
              </a:rPr>
              <a:t>homok</a:t>
            </a:r>
            <a:r>
              <a:rPr lang="hu-HU" sz="2000" dirty="0">
                <a:solidFill>
                  <a:srgbClr val="7030A0"/>
                </a:solidFill>
              </a:rPr>
              <a:t>, kegyelmed úgy vesz körül, mint a </a:t>
            </a:r>
            <a:r>
              <a:rPr lang="hu-HU" sz="2000" b="1" dirty="0">
                <a:solidFill>
                  <a:srgbClr val="7030A0"/>
                </a:solidFill>
              </a:rPr>
              <a:t>tengervíz</a:t>
            </a:r>
            <a:r>
              <a:rPr lang="hu-HU" sz="20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Istenünk, Téged </a:t>
            </a:r>
            <a:r>
              <a:rPr lang="hu-HU" sz="2000" dirty="0" smtClean="0">
                <a:solidFill>
                  <a:srgbClr val="7030A0"/>
                </a:solidFill>
              </a:rPr>
              <a:t>dicsőítünk!</a:t>
            </a:r>
            <a:endParaRPr lang="hu-HU" sz="2000" dirty="0">
              <a:solidFill>
                <a:srgbClr val="7030A0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3744416" cy="1008112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ABACO DICSŐÍTŐ IMÁDSÁGA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943100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F:\Nelli\Világimanapok\2015 Világimanap Bahamák\Képek\1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50521"/>
            <a:ext cx="3376311" cy="2532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Nelli\Világimanapok\2015 Világimanap Bahamák\Képek\10743774_467052493435310_34786103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12" y="1894038"/>
            <a:ext cx="3199404" cy="2389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96752"/>
            <a:ext cx="6552728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Kegyelemnek </a:t>
            </a:r>
            <a:r>
              <a:rPr lang="hu-HU" sz="2000" dirty="0" smtClean="0">
                <a:solidFill>
                  <a:srgbClr val="7030A0"/>
                </a:solidFill>
              </a:rPr>
              <a:t>Istene ...</a:t>
            </a:r>
            <a:endParaRPr lang="hu-HU" sz="20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 err="1">
                <a:solidFill>
                  <a:srgbClr val="FF0066"/>
                </a:solidFill>
              </a:rPr>
              <a:t>Acklins</a:t>
            </a:r>
            <a:r>
              <a:rPr lang="hu-HU" sz="2000" b="1" dirty="0">
                <a:solidFill>
                  <a:srgbClr val="FF0066"/>
                </a:solidFill>
              </a:rPr>
              <a:t> [</a:t>
            </a:r>
            <a:r>
              <a:rPr lang="hu-HU" sz="2000" b="1" dirty="0" err="1">
                <a:solidFill>
                  <a:srgbClr val="FF0066"/>
                </a:solidFill>
              </a:rPr>
              <a:t>aklinsz</a:t>
            </a:r>
            <a:r>
              <a:rPr lang="hu-HU" sz="2000" b="1" dirty="0">
                <a:solidFill>
                  <a:srgbClr val="FF0066"/>
                </a:solidFill>
              </a:rPr>
              <a:t>] </a:t>
            </a:r>
            <a:r>
              <a:rPr lang="hu-HU" sz="2000" b="1" dirty="0">
                <a:solidFill>
                  <a:srgbClr val="7030A0"/>
                </a:solidFill>
              </a:rPr>
              <a:t>szigetéről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... dicsőítünk </a:t>
            </a:r>
            <a:r>
              <a:rPr lang="hu-HU" sz="2000" dirty="0">
                <a:solidFill>
                  <a:srgbClr val="7030A0"/>
                </a:solidFill>
              </a:rPr>
              <a:t>a </a:t>
            </a:r>
            <a:r>
              <a:rPr lang="hu-HU" sz="2000" b="1" dirty="0" smtClean="0">
                <a:solidFill>
                  <a:srgbClr val="7030A0"/>
                </a:solidFill>
              </a:rPr>
              <a:t>növények levele</a:t>
            </a:r>
            <a:r>
              <a:rPr lang="hu-HU" sz="2000" dirty="0" smtClean="0">
                <a:solidFill>
                  <a:srgbClr val="7030A0"/>
                </a:solidFill>
              </a:rPr>
              <a:t>iben </a:t>
            </a:r>
            <a:r>
              <a:rPr lang="hu-HU" sz="2000" dirty="0">
                <a:solidFill>
                  <a:srgbClr val="7030A0"/>
                </a:solidFill>
              </a:rPr>
              <a:t>található orvosságokért, amelyekkel meggyógyítasz bennünket.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Magasztaljuk </a:t>
            </a:r>
            <a:r>
              <a:rPr lang="hu-HU" sz="2000" dirty="0">
                <a:solidFill>
                  <a:srgbClr val="7030A0"/>
                </a:solidFill>
              </a:rPr>
              <a:t>nevedet minden lehetőségért, amikor szolgálhatjuk </a:t>
            </a:r>
            <a:r>
              <a:rPr lang="hu-HU" sz="2000" dirty="0" smtClean="0">
                <a:solidFill>
                  <a:srgbClr val="7030A0"/>
                </a:solidFill>
              </a:rPr>
              <a:t>a szükséget </a:t>
            </a:r>
            <a:r>
              <a:rPr lang="hu-HU" sz="2000" dirty="0">
                <a:solidFill>
                  <a:srgbClr val="7030A0"/>
                </a:solidFill>
              </a:rPr>
              <a:t>szenvedőket és megmoshatjuk az elfáradtak lábait.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Istenünk, Téged dicsőítünk!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248472" cy="908720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ACKLINS DICSŐÍTŐ IMÁDSÁGA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1"/>
            <a:ext cx="1407790" cy="1228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:\Nelli\Világimanapok\2015 Világimanap Bahamák\Képek\10743353_467052490101977_197770616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16" y="3981098"/>
            <a:ext cx="3851920" cy="2876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9849" y="1844824"/>
            <a:ext cx="6552728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Üdvtörténet </a:t>
            </a:r>
            <a:r>
              <a:rPr lang="hu-HU" sz="2000" dirty="0" smtClean="0">
                <a:solidFill>
                  <a:srgbClr val="7030A0"/>
                </a:solidFill>
              </a:rPr>
              <a:t>Istene ...</a:t>
            </a:r>
            <a:endParaRPr lang="hu-HU" sz="20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>
                <a:solidFill>
                  <a:srgbClr val="FF0066"/>
                </a:solidFill>
              </a:rPr>
              <a:t>Grand Bahama </a:t>
            </a:r>
            <a:r>
              <a:rPr lang="hu-HU" sz="2000" b="1" dirty="0">
                <a:solidFill>
                  <a:srgbClr val="7030A0"/>
                </a:solidFill>
              </a:rPr>
              <a:t>szigetéről: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... Te </a:t>
            </a:r>
            <a:r>
              <a:rPr lang="hu-HU" sz="2000" dirty="0">
                <a:solidFill>
                  <a:srgbClr val="7030A0"/>
                </a:solidFill>
              </a:rPr>
              <a:t>vagy a mi Istenünk, és </a:t>
            </a:r>
            <a:r>
              <a:rPr lang="hu-HU" sz="2000" dirty="0" smtClean="0">
                <a:solidFill>
                  <a:srgbClr val="7030A0"/>
                </a:solidFill>
              </a:rPr>
              <a:t>mi dicsérjük </a:t>
            </a:r>
            <a:r>
              <a:rPr lang="hu-HU" sz="2000" dirty="0">
                <a:solidFill>
                  <a:srgbClr val="7030A0"/>
                </a:solidFill>
              </a:rPr>
              <a:t>és áldjuk a Te nevedet azért, hogy olyan sokféle utat jártál </a:t>
            </a:r>
            <a:r>
              <a:rPr lang="hu-HU" sz="2000" dirty="0" smtClean="0">
                <a:solidFill>
                  <a:srgbClr val="7030A0"/>
                </a:solidFill>
              </a:rPr>
              <a:t>be velünk </a:t>
            </a:r>
            <a:r>
              <a:rPr lang="hu-HU" sz="2000" dirty="0">
                <a:solidFill>
                  <a:srgbClr val="7030A0"/>
                </a:solidFill>
              </a:rPr>
              <a:t>és az elődeinkkel az </a:t>
            </a:r>
            <a:r>
              <a:rPr lang="hu-HU" sz="2000" b="1" dirty="0">
                <a:solidFill>
                  <a:srgbClr val="7030A0"/>
                </a:solidFill>
              </a:rPr>
              <a:t>évszázadok</a:t>
            </a:r>
            <a:r>
              <a:rPr lang="hu-HU" sz="2000" dirty="0">
                <a:solidFill>
                  <a:srgbClr val="7030A0"/>
                </a:solidFill>
              </a:rPr>
              <a:t> során.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Istenünk, Téged dicsőítünk, mert mindig </a:t>
            </a:r>
            <a:r>
              <a:rPr lang="hu-HU" sz="2000" dirty="0" smtClean="0">
                <a:solidFill>
                  <a:srgbClr val="7030A0"/>
                </a:solidFill>
              </a:rPr>
              <a:t>megőrzöl Bennünket</a:t>
            </a:r>
            <a:r>
              <a:rPr lang="hu-HU" sz="2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3168352" cy="1412776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GRAND BAHAMA DICSŐÍTŐ IMÁDSÁGA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536284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F:\Nelli\Világimanapok\2015 Világimanap Bahamák\Képek\TOC-Beach-the-Exu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07" y="4025809"/>
            <a:ext cx="3972873" cy="2671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03773" y="1556792"/>
            <a:ext cx="6552728" cy="20882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Megtartónk és </a:t>
            </a:r>
            <a:r>
              <a:rPr lang="hu-HU" sz="2000" dirty="0" smtClean="0">
                <a:solidFill>
                  <a:srgbClr val="7030A0"/>
                </a:solidFill>
              </a:rPr>
              <a:t>Szabadítónk ...</a:t>
            </a:r>
            <a:endParaRPr lang="hu-HU" sz="20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>
                <a:solidFill>
                  <a:srgbClr val="FF0066"/>
                </a:solidFill>
              </a:rPr>
              <a:t>Long Island </a:t>
            </a:r>
            <a:r>
              <a:rPr lang="hu-HU" sz="2000" b="1" dirty="0">
                <a:solidFill>
                  <a:srgbClr val="7030A0"/>
                </a:solidFill>
              </a:rPr>
              <a:t>szigetéről: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... összetörted </a:t>
            </a:r>
            <a:r>
              <a:rPr lang="hu-HU" sz="2000" dirty="0">
                <a:solidFill>
                  <a:srgbClr val="7030A0"/>
                </a:solidFill>
              </a:rPr>
              <a:t>a zsarnokság, az </a:t>
            </a:r>
            <a:r>
              <a:rPr lang="hu-HU" sz="2000" dirty="0" smtClean="0">
                <a:solidFill>
                  <a:srgbClr val="7030A0"/>
                </a:solidFill>
              </a:rPr>
              <a:t>elnyomás és </a:t>
            </a:r>
            <a:r>
              <a:rPr lang="hu-HU" sz="2000" dirty="0">
                <a:solidFill>
                  <a:srgbClr val="7030A0"/>
                </a:solidFill>
              </a:rPr>
              <a:t>a </a:t>
            </a:r>
            <a:r>
              <a:rPr lang="hu-HU" sz="2000" b="1" dirty="0">
                <a:solidFill>
                  <a:srgbClr val="7030A0"/>
                </a:solidFill>
              </a:rPr>
              <a:t>rabszolgaság láncai</a:t>
            </a:r>
            <a:r>
              <a:rPr lang="hu-HU" sz="2000" dirty="0">
                <a:solidFill>
                  <a:srgbClr val="7030A0"/>
                </a:solidFill>
              </a:rPr>
              <a:t>t, amelyek béklyóba kötik a szívet, a </a:t>
            </a:r>
            <a:r>
              <a:rPr lang="hu-HU" sz="2000" dirty="0" smtClean="0">
                <a:solidFill>
                  <a:srgbClr val="7030A0"/>
                </a:solidFill>
              </a:rPr>
              <a:t>gondolkodást és </a:t>
            </a:r>
            <a:r>
              <a:rPr lang="hu-HU" sz="2000" dirty="0">
                <a:solidFill>
                  <a:srgbClr val="7030A0"/>
                </a:solidFill>
              </a:rPr>
              <a:t>a szellemet.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Köszönjük, hogy megszabadítasz bennünket!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40943"/>
            <a:ext cx="3960440" cy="908720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LONG ISLAND DICSŐÍTŐ IMÁDSÁGA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8157" cy="196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F:\Nelli\Világimanapok\2015 Világimanap Bahamák\Képek\sclave baha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13508"/>
            <a:ext cx="562841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6666">
                <a:alpha val="81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19" y="206399"/>
            <a:ext cx="3672409" cy="778098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A CÍMKÉPRŐL...</a:t>
            </a:r>
            <a:endParaRPr lang="hu-HU" sz="3500" dirty="0">
              <a:solidFill>
                <a:srgbClr val="0066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4005064"/>
            <a:ext cx="8784976" cy="2692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A kép </a:t>
            </a:r>
            <a:r>
              <a:rPr lang="hu-HU" sz="2000" b="1" dirty="0">
                <a:solidFill>
                  <a:srgbClr val="FF0066"/>
                </a:solidFill>
              </a:rPr>
              <a:t>festője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r>
              <a:rPr lang="hu-HU" sz="2000" dirty="0" err="1">
                <a:solidFill>
                  <a:srgbClr val="7030A0"/>
                </a:solidFill>
              </a:rPr>
              <a:t>Chantal</a:t>
            </a:r>
            <a:r>
              <a:rPr lang="hu-HU" sz="2000" dirty="0">
                <a:solidFill>
                  <a:srgbClr val="7030A0"/>
                </a:solidFill>
              </a:rPr>
              <a:t> E. Y. </a:t>
            </a:r>
            <a:r>
              <a:rPr lang="hu-HU" sz="2000" dirty="0" err="1">
                <a:solidFill>
                  <a:srgbClr val="7030A0"/>
                </a:solidFill>
              </a:rPr>
              <a:t>Bethel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A kép </a:t>
            </a:r>
            <a:r>
              <a:rPr lang="hu-HU" sz="2000" b="1" dirty="0">
                <a:solidFill>
                  <a:srgbClr val="FF0066"/>
                </a:solidFill>
              </a:rPr>
              <a:t>címe</a:t>
            </a:r>
            <a:r>
              <a:rPr lang="hu-HU" sz="2000" dirty="0">
                <a:solidFill>
                  <a:srgbClr val="7030A0"/>
                </a:solidFill>
              </a:rPr>
              <a:t>: „Áldott”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A kép </a:t>
            </a:r>
            <a:r>
              <a:rPr lang="hu-HU" sz="2000" b="1" dirty="0" smtClean="0">
                <a:solidFill>
                  <a:srgbClr val="FF0066"/>
                </a:solidFill>
              </a:rPr>
              <a:t>szimbolikája</a:t>
            </a:r>
            <a:r>
              <a:rPr lang="hu-HU" sz="2000" dirty="0" smtClean="0">
                <a:solidFill>
                  <a:srgbClr val="7030A0"/>
                </a:solidFill>
              </a:rPr>
              <a:t>:  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Az „Áldott” a Bahamákat ünnepli nemzeti madarunkkal, a flamingóval. Ünnepli az áldásokat is, amelyeket megosztunk a világgal az óceánon át. A flamingók Krisztus lábához hajolnak, mert ott van megbocsátás, békesség és </a:t>
            </a:r>
            <a:r>
              <a:rPr lang="hu-HU" sz="2000" dirty="0" smtClean="0">
                <a:solidFill>
                  <a:srgbClr val="7030A0"/>
                </a:solidFill>
              </a:rPr>
              <a:t>szeretet - az </a:t>
            </a:r>
            <a:r>
              <a:rPr lang="hu-HU" sz="2000" dirty="0">
                <a:solidFill>
                  <a:srgbClr val="7030A0"/>
                </a:solidFill>
              </a:rPr>
              <a:t>alázatnak ebben a </a:t>
            </a:r>
            <a:r>
              <a:rPr lang="hu-HU" sz="2000" dirty="0" smtClean="0">
                <a:solidFill>
                  <a:srgbClr val="7030A0"/>
                </a:solidFill>
              </a:rPr>
              <a:t>mozdulatában.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A kép </a:t>
            </a:r>
            <a:r>
              <a:rPr lang="hu-HU" sz="2000" b="1" dirty="0">
                <a:solidFill>
                  <a:srgbClr val="FF0066"/>
                </a:solidFill>
              </a:rPr>
              <a:t>típusa</a:t>
            </a:r>
            <a:r>
              <a:rPr lang="hu-HU" sz="2000" dirty="0">
                <a:solidFill>
                  <a:srgbClr val="7030A0"/>
                </a:solidFill>
              </a:rPr>
              <a:t>: 61x76cm – Repedezett akrilfesték </a:t>
            </a:r>
            <a:r>
              <a:rPr lang="hu-HU" sz="2000" dirty="0" smtClean="0">
                <a:solidFill>
                  <a:srgbClr val="7030A0"/>
                </a:solidFill>
              </a:rPr>
              <a:t>vásznon</a:t>
            </a:r>
            <a:endParaRPr lang="hu-HU" sz="20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F:\Nelli\Világimanapok\2015 Világimanap Bahamák\Képek\chantal-beth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3757613" cy="284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Nelli\Világimanapok\2015 Világimanap Bahamák\Munkaanyag Stein 2014.06.26-29\titelbild_wgt_2015_bahamas_copyright_wgt_e_v_kl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5999"/>
            <a:ext cx="3946833" cy="4933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96752"/>
            <a:ext cx="6552728" cy="3456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Testvérünk, </a:t>
            </a:r>
            <a:r>
              <a:rPr lang="hu-HU" sz="2000" dirty="0" smtClean="0">
                <a:solidFill>
                  <a:srgbClr val="7030A0"/>
                </a:solidFill>
              </a:rPr>
              <a:t>Jézus ...</a:t>
            </a:r>
            <a:endParaRPr lang="hu-HU" sz="20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 err="1">
                <a:solidFill>
                  <a:srgbClr val="FF0066"/>
                </a:solidFill>
              </a:rPr>
              <a:t>Cat</a:t>
            </a:r>
            <a:r>
              <a:rPr lang="hu-HU" sz="2000" b="1" dirty="0">
                <a:solidFill>
                  <a:srgbClr val="FF0066"/>
                </a:solidFill>
              </a:rPr>
              <a:t> Island </a:t>
            </a:r>
            <a:r>
              <a:rPr lang="hu-HU" sz="2000" b="1" dirty="0">
                <a:solidFill>
                  <a:srgbClr val="7030A0"/>
                </a:solidFill>
              </a:rPr>
              <a:t>[</a:t>
            </a:r>
            <a:r>
              <a:rPr lang="hu-HU" sz="2000" b="1" dirty="0" err="1">
                <a:solidFill>
                  <a:srgbClr val="7030A0"/>
                </a:solidFill>
              </a:rPr>
              <a:t>ket</a:t>
            </a:r>
            <a:r>
              <a:rPr lang="hu-HU" sz="2000" b="1" dirty="0">
                <a:solidFill>
                  <a:srgbClr val="7030A0"/>
                </a:solidFill>
              </a:rPr>
              <a:t> </a:t>
            </a:r>
            <a:r>
              <a:rPr lang="hu-HU" sz="2000" b="1" dirty="0" err="1">
                <a:solidFill>
                  <a:srgbClr val="7030A0"/>
                </a:solidFill>
              </a:rPr>
              <a:t>ájlend</a:t>
            </a:r>
            <a:r>
              <a:rPr lang="hu-HU" sz="2000" b="1" dirty="0">
                <a:solidFill>
                  <a:srgbClr val="7030A0"/>
                </a:solidFill>
              </a:rPr>
              <a:t>] szigetéről: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... aki </a:t>
            </a:r>
            <a:r>
              <a:rPr lang="hu-HU" sz="2000" dirty="0">
                <a:solidFill>
                  <a:srgbClr val="7030A0"/>
                </a:solidFill>
              </a:rPr>
              <a:t>egy vagy Istennel</a:t>
            </a:r>
            <a:r>
              <a:rPr lang="hu-HU" sz="2000" dirty="0" smtClean="0">
                <a:solidFill>
                  <a:srgbClr val="7030A0"/>
                </a:solidFill>
              </a:rPr>
              <a:t>, a </a:t>
            </a:r>
            <a:r>
              <a:rPr lang="hu-HU" sz="2000" dirty="0">
                <a:solidFill>
                  <a:srgbClr val="7030A0"/>
                </a:solidFill>
              </a:rPr>
              <a:t>kiközösítettek és a szegények barátja vagy, keresztre feszítettek, </a:t>
            </a:r>
            <a:r>
              <a:rPr lang="hu-HU" sz="2000" dirty="0" smtClean="0">
                <a:solidFill>
                  <a:srgbClr val="7030A0"/>
                </a:solidFill>
              </a:rPr>
              <a:t>de feltámadtál</a:t>
            </a:r>
            <a:r>
              <a:rPr lang="hu-HU" sz="2000" dirty="0">
                <a:solidFill>
                  <a:srgbClr val="7030A0"/>
                </a:solidFill>
              </a:rPr>
              <a:t>. Te vagy a mi prófétánk, főpapunk és királyunk.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Lenyűgöző </a:t>
            </a:r>
            <a:r>
              <a:rPr lang="hu-HU" sz="2000" dirty="0">
                <a:solidFill>
                  <a:srgbClr val="7030A0"/>
                </a:solidFill>
              </a:rPr>
              <a:t>számunkra, hogy milyen </a:t>
            </a:r>
            <a:r>
              <a:rPr lang="hu-HU" sz="2000" dirty="0" smtClean="0">
                <a:solidFill>
                  <a:srgbClr val="7030A0"/>
                </a:solidFill>
              </a:rPr>
              <a:t>mélységesen szeretsz </a:t>
            </a:r>
            <a:r>
              <a:rPr lang="hu-HU" sz="2000" dirty="0">
                <a:solidFill>
                  <a:srgbClr val="7030A0"/>
                </a:solidFill>
              </a:rPr>
              <a:t>Bennünket! Mennyire mély és végtelen a Te szereteted! Az egész világ </a:t>
            </a:r>
            <a:r>
              <a:rPr lang="hu-HU" sz="2000" dirty="0" smtClean="0">
                <a:solidFill>
                  <a:srgbClr val="7030A0"/>
                </a:solidFill>
              </a:rPr>
              <a:t>meghajol előtted </a:t>
            </a:r>
            <a:r>
              <a:rPr lang="hu-HU" sz="2000" dirty="0">
                <a:solidFill>
                  <a:srgbClr val="7030A0"/>
                </a:solidFill>
              </a:rPr>
              <a:t>és dicsőíti nevedet!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0"/>
            <a:ext cx="3744416" cy="1268760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CAT ISLAND DICSŐÍTŐ IMÁDSÁGA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1"/>
            <a:ext cx="1623938" cy="153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52728" cy="864096"/>
          </a:xfrm>
        </p:spPr>
        <p:txBody>
          <a:bodyPr>
            <a:normAutofit fontScale="90000"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DICSŐÍTŐ ÉNEK:</a:t>
            </a:r>
            <a:br>
              <a:rPr lang="hu-HU" sz="3500" dirty="0">
                <a:solidFill>
                  <a:srgbClr val="006666"/>
                </a:solidFill>
              </a:rPr>
            </a:br>
            <a:r>
              <a:rPr lang="hu-HU" sz="3500" dirty="0">
                <a:solidFill>
                  <a:srgbClr val="006666"/>
                </a:solidFill>
              </a:rPr>
              <a:t>„Dicsőség az Atyának”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33892" cy="3543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1440160"/>
          </a:xfrm>
        </p:spPr>
        <p:txBody>
          <a:bodyPr>
            <a:normAutofit/>
          </a:bodyPr>
          <a:lstStyle/>
          <a:p>
            <a:r>
              <a:rPr lang="hu-HU" sz="3100" dirty="0">
                <a:solidFill>
                  <a:srgbClr val="006666"/>
                </a:solidFill>
              </a:rPr>
              <a:t>BIBLIAOLVASÁS </a:t>
            </a:r>
            <a:r>
              <a:rPr lang="hu-HU" sz="3600" dirty="0">
                <a:solidFill>
                  <a:srgbClr val="006666"/>
                </a:solidFill>
              </a:rPr>
              <a:t>(János 13: 1-17 )</a:t>
            </a:r>
            <a:r>
              <a:rPr lang="hu-HU" sz="3500" dirty="0" smtClean="0">
                <a:solidFill>
                  <a:srgbClr val="006666"/>
                </a:solidFill>
              </a:rPr>
              <a:t/>
            </a:r>
            <a:br>
              <a:rPr lang="hu-HU" sz="3500" dirty="0" smtClean="0">
                <a:solidFill>
                  <a:srgbClr val="006666"/>
                </a:solidFill>
              </a:rPr>
            </a:br>
            <a:r>
              <a:rPr lang="hu-HU" sz="2400" dirty="0" smtClean="0">
                <a:solidFill>
                  <a:srgbClr val="006666"/>
                </a:solidFill>
              </a:rPr>
              <a:t>Jézus </a:t>
            </a:r>
            <a:r>
              <a:rPr lang="hu-HU" sz="2400" dirty="0">
                <a:solidFill>
                  <a:srgbClr val="006666"/>
                </a:solidFill>
              </a:rPr>
              <a:t>ezt mondta nekik: </a:t>
            </a:r>
            <a:r>
              <a:rPr lang="hu-HU" sz="2400" dirty="0" smtClean="0">
                <a:solidFill>
                  <a:srgbClr val="006666"/>
                </a:solidFill>
              </a:rPr>
              <a:t/>
            </a:r>
            <a:br>
              <a:rPr lang="hu-HU" sz="2400" dirty="0" smtClean="0">
                <a:solidFill>
                  <a:srgbClr val="006666"/>
                </a:solidFill>
              </a:rPr>
            </a:br>
            <a:r>
              <a:rPr lang="hu-HU" sz="2400" b="1" dirty="0" smtClean="0">
                <a:solidFill>
                  <a:srgbClr val="FF0066"/>
                </a:solidFill>
              </a:rPr>
              <a:t>„</a:t>
            </a:r>
            <a:r>
              <a:rPr lang="hu-HU" sz="2400" b="1" dirty="0">
                <a:solidFill>
                  <a:srgbClr val="FF0066"/>
                </a:solidFill>
              </a:rPr>
              <a:t>Értitek, </a:t>
            </a:r>
            <a:r>
              <a:rPr lang="hu-HU" sz="2400" b="1" dirty="0" smtClean="0">
                <a:solidFill>
                  <a:srgbClr val="FF0066"/>
                </a:solidFill>
              </a:rPr>
              <a:t>hogy mit </a:t>
            </a:r>
            <a:r>
              <a:rPr lang="hu-HU" sz="2400" b="1" dirty="0">
                <a:solidFill>
                  <a:srgbClr val="FF0066"/>
                </a:solidFill>
              </a:rPr>
              <a:t>tettem veletek</a:t>
            </a:r>
            <a:r>
              <a:rPr lang="hu-HU" sz="2400" b="1" dirty="0" smtClean="0">
                <a:solidFill>
                  <a:srgbClr val="FF0066"/>
                </a:solidFill>
              </a:rPr>
              <a:t>?”</a:t>
            </a:r>
            <a:endParaRPr lang="hu-HU" sz="2400" dirty="0">
              <a:solidFill>
                <a:srgbClr val="0066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700808"/>
            <a:ext cx="6552728" cy="648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800" b="1" dirty="0">
                <a:solidFill>
                  <a:srgbClr val="FF0066"/>
                </a:solidFill>
              </a:rPr>
              <a:t>Egy felolvasó</a:t>
            </a:r>
            <a:r>
              <a:rPr lang="hu-HU" sz="1800" dirty="0">
                <a:solidFill>
                  <a:srgbClr val="7030A0"/>
                </a:solidFill>
              </a:rPr>
              <a:t>: János evangéliuma meséli el, miként mosta meg Jézus </a:t>
            </a:r>
            <a:r>
              <a:rPr lang="hu-HU" sz="1800" dirty="0" smtClean="0">
                <a:solidFill>
                  <a:srgbClr val="7030A0"/>
                </a:solidFill>
              </a:rPr>
              <a:t>a tanítványok </a:t>
            </a:r>
            <a:r>
              <a:rPr lang="hu-HU" sz="1800" dirty="0">
                <a:solidFill>
                  <a:srgbClr val="7030A0"/>
                </a:solidFill>
              </a:rPr>
              <a:t>lábát</a:t>
            </a:r>
            <a:r>
              <a:rPr lang="hu-HU" sz="1800" dirty="0" smtClean="0">
                <a:solidFill>
                  <a:srgbClr val="7030A0"/>
                </a:solidFill>
              </a:rPr>
              <a:t>.</a:t>
            </a:r>
            <a:endParaRPr lang="hu-HU" sz="1800" dirty="0">
              <a:solidFill>
                <a:srgbClr val="7030A0"/>
              </a:solidFill>
            </a:endParaRPr>
          </a:p>
        </p:txBody>
      </p:sp>
      <p:pic>
        <p:nvPicPr>
          <p:cNvPr id="20482" name="Picture 2" descr="F:\Nelli\Világimanapok\2015 Világimanap Bahamák\Képek\lábak kic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6019056" cy="376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1440160"/>
          </a:xfrm>
        </p:spPr>
        <p:txBody>
          <a:bodyPr>
            <a:normAutofit/>
          </a:bodyPr>
          <a:lstStyle/>
          <a:p>
            <a:r>
              <a:rPr lang="hu-HU" sz="3100" dirty="0">
                <a:solidFill>
                  <a:srgbClr val="006666"/>
                </a:solidFill>
              </a:rPr>
              <a:t>BIBLIAOLVASÁS </a:t>
            </a:r>
            <a:r>
              <a:rPr lang="hu-HU" sz="3600" dirty="0">
                <a:solidFill>
                  <a:srgbClr val="006666"/>
                </a:solidFill>
              </a:rPr>
              <a:t>(János 13: 1-17 )</a:t>
            </a:r>
            <a:r>
              <a:rPr lang="hu-HU" sz="3500" dirty="0" smtClean="0">
                <a:solidFill>
                  <a:srgbClr val="006666"/>
                </a:solidFill>
              </a:rPr>
              <a:t/>
            </a:r>
            <a:br>
              <a:rPr lang="hu-HU" sz="3500" dirty="0" smtClean="0">
                <a:solidFill>
                  <a:srgbClr val="006666"/>
                </a:solidFill>
              </a:rPr>
            </a:br>
            <a:r>
              <a:rPr lang="hu-HU" sz="2400" dirty="0" smtClean="0">
                <a:solidFill>
                  <a:srgbClr val="006666"/>
                </a:solidFill>
              </a:rPr>
              <a:t>Jézus </a:t>
            </a:r>
            <a:r>
              <a:rPr lang="hu-HU" sz="2400" dirty="0">
                <a:solidFill>
                  <a:srgbClr val="006666"/>
                </a:solidFill>
              </a:rPr>
              <a:t>ezt mondta nekik: </a:t>
            </a:r>
            <a:r>
              <a:rPr lang="hu-HU" sz="2400" dirty="0" smtClean="0">
                <a:solidFill>
                  <a:srgbClr val="006666"/>
                </a:solidFill>
              </a:rPr>
              <a:t/>
            </a:r>
            <a:br>
              <a:rPr lang="hu-HU" sz="2400" dirty="0" smtClean="0">
                <a:solidFill>
                  <a:srgbClr val="006666"/>
                </a:solidFill>
              </a:rPr>
            </a:br>
            <a:r>
              <a:rPr lang="hu-HU" sz="2400" b="1" dirty="0" smtClean="0">
                <a:solidFill>
                  <a:srgbClr val="FF0066"/>
                </a:solidFill>
              </a:rPr>
              <a:t>„</a:t>
            </a:r>
            <a:r>
              <a:rPr lang="hu-HU" sz="2400" b="1" dirty="0">
                <a:solidFill>
                  <a:srgbClr val="FF0066"/>
                </a:solidFill>
              </a:rPr>
              <a:t>Értitek, </a:t>
            </a:r>
            <a:r>
              <a:rPr lang="hu-HU" sz="2400" b="1" dirty="0" smtClean="0">
                <a:solidFill>
                  <a:srgbClr val="FF0066"/>
                </a:solidFill>
              </a:rPr>
              <a:t>hogy mit </a:t>
            </a:r>
            <a:r>
              <a:rPr lang="hu-HU" sz="2400" b="1" dirty="0">
                <a:solidFill>
                  <a:srgbClr val="FF0066"/>
                </a:solidFill>
              </a:rPr>
              <a:t>tettem veletek</a:t>
            </a:r>
            <a:r>
              <a:rPr lang="hu-HU" sz="2400" b="1" dirty="0" smtClean="0">
                <a:solidFill>
                  <a:srgbClr val="FF0066"/>
                </a:solidFill>
              </a:rPr>
              <a:t>?”</a:t>
            </a:r>
            <a:endParaRPr lang="hu-HU" sz="2400" dirty="0">
              <a:solidFill>
                <a:srgbClr val="0066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9752" y="1628800"/>
            <a:ext cx="6552728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1800" dirty="0" smtClean="0">
                <a:solidFill>
                  <a:srgbClr val="7030A0"/>
                </a:solidFill>
              </a:rPr>
              <a:t>1</a:t>
            </a:r>
            <a:r>
              <a:rPr lang="hu-HU" sz="1800" dirty="0">
                <a:solidFill>
                  <a:srgbClr val="7030A0"/>
                </a:solidFill>
              </a:rPr>
              <a:t>. A Pászka-ünnep előtt álltak. Jézus tudta, hogy eljött az ő órája</a:t>
            </a:r>
            <a:r>
              <a:rPr lang="hu-HU" sz="1800" dirty="0" smtClean="0">
                <a:solidFill>
                  <a:srgbClr val="7030A0"/>
                </a:solidFill>
              </a:rPr>
              <a:t>, amelyben </a:t>
            </a:r>
            <a:r>
              <a:rPr lang="hu-HU" sz="1800" dirty="0">
                <a:solidFill>
                  <a:srgbClr val="7030A0"/>
                </a:solidFill>
              </a:rPr>
              <a:t>el kell hagynia ezt a világot és át kell mennie az Atyához</a:t>
            </a:r>
            <a:r>
              <a:rPr lang="hu-HU" sz="1800" dirty="0" smtClean="0">
                <a:solidFill>
                  <a:srgbClr val="7030A0"/>
                </a:solidFill>
              </a:rPr>
              <a:t>. Mindig </a:t>
            </a:r>
            <a:r>
              <a:rPr lang="hu-HU" sz="1800" dirty="0">
                <a:solidFill>
                  <a:srgbClr val="7030A0"/>
                </a:solidFill>
              </a:rPr>
              <a:t>szerette azokat az embereket, akik a világban hozzá </a:t>
            </a:r>
            <a:r>
              <a:rPr lang="hu-HU" sz="1800" dirty="0" smtClean="0">
                <a:solidFill>
                  <a:srgbClr val="7030A0"/>
                </a:solidFill>
              </a:rPr>
              <a:t>tartoztak /</a:t>
            </a:r>
            <a:r>
              <a:rPr lang="hu-HU" sz="1800" dirty="0">
                <a:solidFill>
                  <a:srgbClr val="7030A0"/>
                </a:solidFill>
              </a:rPr>
              <a:t>övéi voltak. Ezúttal az ő szeretetének egy legutolsó és </a:t>
            </a:r>
            <a:r>
              <a:rPr lang="hu-HU" sz="1800" dirty="0" smtClean="0">
                <a:solidFill>
                  <a:srgbClr val="7030A0"/>
                </a:solidFill>
              </a:rPr>
              <a:t>leginkább kivételes </a:t>
            </a:r>
            <a:r>
              <a:rPr lang="hu-HU" sz="1800" dirty="0">
                <a:solidFill>
                  <a:srgbClr val="7030A0"/>
                </a:solidFill>
              </a:rPr>
              <a:t>bizonyítékát adta nekik.</a:t>
            </a:r>
          </a:p>
          <a:p>
            <a:pPr marL="0" indent="0" algn="just">
              <a:buNone/>
            </a:pPr>
            <a:r>
              <a:rPr lang="hu-HU" sz="1800" dirty="0">
                <a:solidFill>
                  <a:srgbClr val="7030A0"/>
                </a:solidFill>
              </a:rPr>
              <a:t>2. Jézus a tanítványaival vacsorázott. Az ördög ekkor már </a:t>
            </a:r>
            <a:r>
              <a:rPr lang="hu-HU" sz="1800" dirty="0" smtClean="0">
                <a:solidFill>
                  <a:srgbClr val="7030A0"/>
                </a:solidFill>
              </a:rPr>
              <a:t>Júdás </a:t>
            </a:r>
            <a:r>
              <a:rPr lang="hu-HU" sz="1800" dirty="0" err="1" smtClean="0">
                <a:solidFill>
                  <a:srgbClr val="7030A0"/>
                </a:solidFill>
              </a:rPr>
              <a:t>Iskáriótesnek</a:t>
            </a:r>
            <a:r>
              <a:rPr lang="hu-HU" sz="1800" dirty="0">
                <a:solidFill>
                  <a:srgbClr val="7030A0"/>
                </a:solidFill>
              </a:rPr>
              <a:t>, Simon fiának, a szívébe sugallta Jézus elárulásának </a:t>
            </a:r>
            <a:r>
              <a:rPr lang="hu-HU" sz="1800" dirty="0" smtClean="0">
                <a:solidFill>
                  <a:srgbClr val="7030A0"/>
                </a:solidFill>
              </a:rPr>
              <a:t>a gondolatát</a:t>
            </a:r>
            <a:r>
              <a:rPr lang="hu-HU" sz="1800" dirty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1800" dirty="0">
                <a:solidFill>
                  <a:srgbClr val="7030A0"/>
                </a:solidFill>
              </a:rPr>
              <a:t>3. Jézus tudta, hogy az Atya mindent a kezébe adott. Tudta, hogy ő </a:t>
            </a:r>
            <a:r>
              <a:rPr lang="hu-HU" sz="1800" dirty="0" smtClean="0">
                <a:solidFill>
                  <a:srgbClr val="7030A0"/>
                </a:solidFill>
              </a:rPr>
              <a:t>az Istentől </a:t>
            </a:r>
            <a:r>
              <a:rPr lang="hu-HU" sz="1800" dirty="0">
                <a:solidFill>
                  <a:srgbClr val="7030A0"/>
                </a:solidFill>
              </a:rPr>
              <a:t>jött, és hamarosan hozzá fog visszatérni.</a:t>
            </a:r>
          </a:p>
          <a:p>
            <a:pPr marL="0" indent="0" algn="just">
              <a:buNone/>
            </a:pPr>
            <a:r>
              <a:rPr lang="hu-HU" sz="1800" dirty="0">
                <a:solidFill>
                  <a:srgbClr val="7030A0"/>
                </a:solidFill>
              </a:rPr>
              <a:t>4. Ekkor felállt az asztaltól, letette felsőruháját, és egy </a:t>
            </a:r>
            <a:r>
              <a:rPr lang="hu-HU" sz="1800" dirty="0" smtClean="0">
                <a:solidFill>
                  <a:srgbClr val="7030A0"/>
                </a:solidFill>
              </a:rPr>
              <a:t>kendővel körülkötötte </a:t>
            </a:r>
            <a:r>
              <a:rPr lang="hu-HU" sz="1800" dirty="0">
                <a:solidFill>
                  <a:srgbClr val="7030A0"/>
                </a:solidFill>
              </a:rPr>
              <a:t>magát;</a:t>
            </a:r>
          </a:p>
          <a:p>
            <a:pPr marL="0" indent="0" algn="just">
              <a:buNone/>
            </a:pPr>
            <a:r>
              <a:rPr lang="hu-HU" sz="1800" dirty="0">
                <a:solidFill>
                  <a:srgbClr val="7030A0"/>
                </a:solidFill>
              </a:rPr>
              <a:t>5. és vizet öntött a mosdótálba. Ezután hozzá fogott a tanítványok </a:t>
            </a:r>
            <a:r>
              <a:rPr lang="hu-HU" sz="1800" dirty="0" smtClean="0">
                <a:solidFill>
                  <a:srgbClr val="7030A0"/>
                </a:solidFill>
              </a:rPr>
              <a:t>lábát mosni</a:t>
            </a:r>
            <a:r>
              <a:rPr lang="hu-HU" sz="1800" dirty="0">
                <a:solidFill>
                  <a:srgbClr val="7030A0"/>
                </a:solidFill>
              </a:rPr>
              <a:t>, és a kendővel megtörölgetni</a:t>
            </a:r>
          </a:p>
        </p:txBody>
      </p:sp>
    </p:spTree>
    <p:extLst>
      <p:ext uri="{BB962C8B-B14F-4D97-AF65-F5344CB8AC3E}">
        <p14:creationId xmlns:p14="http://schemas.microsoft.com/office/powerpoint/2010/main" val="5804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700808"/>
            <a:ext cx="6552728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6. Amikor </a:t>
            </a:r>
            <a:r>
              <a:rPr lang="hu-HU" sz="2000" b="1" dirty="0">
                <a:solidFill>
                  <a:srgbClr val="FF0066"/>
                </a:solidFill>
              </a:rPr>
              <a:t>Simon Péter</a:t>
            </a:r>
            <a:r>
              <a:rPr lang="hu-HU" sz="2000" dirty="0">
                <a:solidFill>
                  <a:srgbClr val="7030A0"/>
                </a:solidFill>
              </a:rPr>
              <a:t>hez ért, az így szólt hozzá: „Uram, te akarod </a:t>
            </a:r>
            <a:r>
              <a:rPr lang="hu-HU" sz="2000" dirty="0" smtClean="0">
                <a:solidFill>
                  <a:srgbClr val="7030A0"/>
                </a:solidFill>
              </a:rPr>
              <a:t>az én </a:t>
            </a:r>
            <a:r>
              <a:rPr lang="hu-HU" sz="2000" dirty="0">
                <a:solidFill>
                  <a:srgbClr val="7030A0"/>
                </a:solidFill>
              </a:rPr>
              <a:t>lábamat megmosni?”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7. </a:t>
            </a:r>
            <a:r>
              <a:rPr lang="hu-HU" sz="2000" b="1" dirty="0">
                <a:solidFill>
                  <a:srgbClr val="FF0066"/>
                </a:solidFill>
              </a:rPr>
              <a:t>Jézus</a:t>
            </a:r>
            <a:r>
              <a:rPr lang="hu-HU" sz="2000" dirty="0">
                <a:solidFill>
                  <a:srgbClr val="FF0066"/>
                </a:solidFill>
              </a:rPr>
              <a:t> </a:t>
            </a:r>
            <a:r>
              <a:rPr lang="hu-HU" sz="2000" dirty="0">
                <a:solidFill>
                  <a:srgbClr val="7030A0"/>
                </a:solidFill>
              </a:rPr>
              <a:t>így válaszolt neki: „Amit én teszek, most még nem érted, </a:t>
            </a:r>
            <a:r>
              <a:rPr lang="hu-HU" sz="2000" dirty="0" smtClean="0">
                <a:solidFill>
                  <a:srgbClr val="7030A0"/>
                </a:solidFill>
              </a:rPr>
              <a:t>de később </a:t>
            </a:r>
            <a:r>
              <a:rPr lang="hu-HU" sz="2000" dirty="0">
                <a:solidFill>
                  <a:srgbClr val="7030A0"/>
                </a:solidFill>
              </a:rPr>
              <a:t>majd megérted.”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8. </a:t>
            </a:r>
            <a:r>
              <a:rPr lang="hu-HU" sz="2000" b="1" dirty="0">
                <a:solidFill>
                  <a:srgbClr val="FF0066"/>
                </a:solidFill>
              </a:rPr>
              <a:t>Péter</a:t>
            </a:r>
            <a:r>
              <a:rPr lang="hu-HU" sz="2000" dirty="0">
                <a:solidFill>
                  <a:srgbClr val="FF0066"/>
                </a:solidFill>
              </a:rPr>
              <a:t> </a:t>
            </a:r>
            <a:r>
              <a:rPr lang="hu-HU" sz="2000" dirty="0">
                <a:solidFill>
                  <a:srgbClr val="7030A0"/>
                </a:solidFill>
              </a:rPr>
              <a:t>ellenkezett: „Sohasem kell megmosnod a lábamat, </a:t>
            </a:r>
            <a:r>
              <a:rPr lang="hu-HU" sz="2000" dirty="0" smtClean="0">
                <a:solidFill>
                  <a:srgbClr val="7030A0"/>
                </a:solidFill>
              </a:rPr>
              <a:t>az örökkévalóságig </a:t>
            </a:r>
            <a:r>
              <a:rPr lang="hu-HU" sz="2000" dirty="0">
                <a:solidFill>
                  <a:srgbClr val="7030A0"/>
                </a:solidFill>
              </a:rPr>
              <a:t>soha!”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b="1" dirty="0" smtClean="0">
                <a:solidFill>
                  <a:srgbClr val="FF0066"/>
                </a:solidFill>
              </a:rPr>
              <a:t>Jézus</a:t>
            </a:r>
            <a:r>
              <a:rPr lang="hu-HU" sz="2000" dirty="0" smtClean="0">
                <a:solidFill>
                  <a:srgbClr val="FF0066"/>
                </a:solidFill>
              </a:rPr>
              <a:t> </a:t>
            </a:r>
            <a:r>
              <a:rPr lang="hu-HU" sz="2000" dirty="0">
                <a:solidFill>
                  <a:srgbClr val="7030A0"/>
                </a:solidFill>
              </a:rPr>
              <a:t>válaszolt: „Ha nem mosom meg neked </a:t>
            </a:r>
            <a:r>
              <a:rPr lang="hu-HU" sz="2000" dirty="0" smtClean="0">
                <a:solidFill>
                  <a:srgbClr val="7030A0"/>
                </a:solidFill>
              </a:rPr>
              <a:t>a lábaidat</a:t>
            </a:r>
            <a:r>
              <a:rPr lang="hu-HU" sz="2000" dirty="0">
                <a:solidFill>
                  <a:srgbClr val="7030A0"/>
                </a:solidFill>
              </a:rPr>
              <a:t>, akkor sohasem részesülsz bennem és abban, amit elhozok.”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9. </a:t>
            </a:r>
            <a:r>
              <a:rPr lang="hu-HU" sz="2000" b="1" dirty="0">
                <a:solidFill>
                  <a:srgbClr val="FF0066"/>
                </a:solidFill>
              </a:rPr>
              <a:t>Simon Péter </a:t>
            </a:r>
            <a:r>
              <a:rPr lang="hu-HU" sz="2000" dirty="0">
                <a:solidFill>
                  <a:srgbClr val="7030A0"/>
                </a:solidFill>
              </a:rPr>
              <a:t>ekkor ezt mondta neki: „Uram, ne csak a lábamat, </a:t>
            </a:r>
            <a:r>
              <a:rPr lang="hu-HU" sz="2000" dirty="0" smtClean="0">
                <a:solidFill>
                  <a:srgbClr val="7030A0"/>
                </a:solidFill>
              </a:rPr>
              <a:t>hanem a </a:t>
            </a:r>
            <a:r>
              <a:rPr lang="hu-HU" sz="2000" dirty="0">
                <a:solidFill>
                  <a:srgbClr val="7030A0"/>
                </a:solidFill>
              </a:rPr>
              <a:t>kezemet, sőt a fejemet is!”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10. </a:t>
            </a:r>
            <a:r>
              <a:rPr lang="hu-HU" sz="2000" b="1" dirty="0">
                <a:solidFill>
                  <a:srgbClr val="FF0066"/>
                </a:solidFill>
              </a:rPr>
              <a:t>Jézus</a:t>
            </a:r>
            <a:r>
              <a:rPr lang="hu-HU" sz="2000" dirty="0">
                <a:solidFill>
                  <a:srgbClr val="FF0066"/>
                </a:solidFill>
              </a:rPr>
              <a:t> </a:t>
            </a:r>
            <a:r>
              <a:rPr lang="hu-HU" sz="2000" dirty="0">
                <a:solidFill>
                  <a:srgbClr val="7030A0"/>
                </a:solidFill>
              </a:rPr>
              <a:t>így szólt hozzá: „Aki megfürdött, annak csak arra van szüksége</a:t>
            </a:r>
            <a:r>
              <a:rPr lang="hu-HU" sz="2000" dirty="0" smtClean="0">
                <a:solidFill>
                  <a:srgbClr val="7030A0"/>
                </a:solidFill>
              </a:rPr>
              <a:t>, hogy </a:t>
            </a:r>
            <a:r>
              <a:rPr lang="hu-HU" sz="2000" dirty="0">
                <a:solidFill>
                  <a:srgbClr val="7030A0"/>
                </a:solidFill>
              </a:rPr>
              <a:t>a lábát mossák meg, különben teljesen tiszta. Ti is tiszták vagytok</a:t>
            </a:r>
            <a:r>
              <a:rPr lang="hu-HU" sz="2000" dirty="0" smtClean="0">
                <a:solidFill>
                  <a:srgbClr val="7030A0"/>
                </a:solidFill>
              </a:rPr>
              <a:t>, egyet </a:t>
            </a:r>
            <a:r>
              <a:rPr lang="hu-HU" sz="2000" dirty="0">
                <a:solidFill>
                  <a:srgbClr val="7030A0"/>
                </a:solidFill>
              </a:rPr>
              <a:t>kivéve.”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1440160"/>
          </a:xfrm>
        </p:spPr>
        <p:txBody>
          <a:bodyPr>
            <a:normAutofit/>
          </a:bodyPr>
          <a:lstStyle/>
          <a:p>
            <a:r>
              <a:rPr lang="hu-HU" sz="3100" dirty="0">
                <a:solidFill>
                  <a:srgbClr val="006666"/>
                </a:solidFill>
              </a:rPr>
              <a:t>BIBLIAOLVASÁS </a:t>
            </a:r>
            <a:r>
              <a:rPr lang="hu-HU" sz="3600" dirty="0">
                <a:solidFill>
                  <a:srgbClr val="006666"/>
                </a:solidFill>
              </a:rPr>
              <a:t>(János 13: 1-17 )</a:t>
            </a:r>
            <a:r>
              <a:rPr lang="hu-HU" sz="3500" dirty="0" smtClean="0">
                <a:solidFill>
                  <a:srgbClr val="006666"/>
                </a:solidFill>
              </a:rPr>
              <a:t/>
            </a:r>
            <a:br>
              <a:rPr lang="hu-HU" sz="3500" dirty="0" smtClean="0">
                <a:solidFill>
                  <a:srgbClr val="006666"/>
                </a:solidFill>
              </a:rPr>
            </a:br>
            <a:r>
              <a:rPr lang="hu-HU" sz="2400" dirty="0" smtClean="0">
                <a:solidFill>
                  <a:srgbClr val="006666"/>
                </a:solidFill>
              </a:rPr>
              <a:t>Jézus </a:t>
            </a:r>
            <a:r>
              <a:rPr lang="hu-HU" sz="2400" dirty="0">
                <a:solidFill>
                  <a:srgbClr val="006666"/>
                </a:solidFill>
              </a:rPr>
              <a:t>ezt mondta nekik: </a:t>
            </a:r>
            <a:r>
              <a:rPr lang="hu-HU" sz="2400" dirty="0" smtClean="0">
                <a:solidFill>
                  <a:srgbClr val="006666"/>
                </a:solidFill>
              </a:rPr>
              <a:t/>
            </a:r>
            <a:br>
              <a:rPr lang="hu-HU" sz="2400" dirty="0" smtClean="0">
                <a:solidFill>
                  <a:srgbClr val="006666"/>
                </a:solidFill>
              </a:rPr>
            </a:br>
            <a:r>
              <a:rPr lang="hu-HU" sz="2400" b="1" dirty="0" smtClean="0">
                <a:solidFill>
                  <a:srgbClr val="FF0066"/>
                </a:solidFill>
              </a:rPr>
              <a:t>„</a:t>
            </a:r>
            <a:r>
              <a:rPr lang="hu-HU" sz="2400" b="1" dirty="0">
                <a:solidFill>
                  <a:srgbClr val="FF0066"/>
                </a:solidFill>
              </a:rPr>
              <a:t>Értitek, </a:t>
            </a:r>
            <a:r>
              <a:rPr lang="hu-HU" sz="2400" b="1" dirty="0" smtClean="0">
                <a:solidFill>
                  <a:srgbClr val="FF0066"/>
                </a:solidFill>
              </a:rPr>
              <a:t>hogy mit </a:t>
            </a:r>
            <a:r>
              <a:rPr lang="hu-HU" sz="2400" b="1" dirty="0">
                <a:solidFill>
                  <a:srgbClr val="FF0066"/>
                </a:solidFill>
              </a:rPr>
              <a:t>tettem veletek</a:t>
            </a:r>
            <a:r>
              <a:rPr lang="hu-HU" sz="2400" b="1" dirty="0" smtClean="0">
                <a:solidFill>
                  <a:srgbClr val="FF0066"/>
                </a:solidFill>
              </a:rPr>
              <a:t>?”</a:t>
            </a:r>
            <a:endParaRPr lang="hu-HU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412776"/>
            <a:ext cx="6732240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11. </a:t>
            </a:r>
            <a:r>
              <a:rPr lang="hu-HU" sz="2000" b="1" dirty="0">
                <a:solidFill>
                  <a:srgbClr val="FF0066"/>
                </a:solidFill>
              </a:rPr>
              <a:t>Jézus</a:t>
            </a:r>
            <a:r>
              <a:rPr lang="hu-HU" sz="2000" dirty="0">
                <a:solidFill>
                  <a:srgbClr val="FF0066"/>
                </a:solidFill>
              </a:rPr>
              <a:t> </a:t>
            </a:r>
            <a:r>
              <a:rPr lang="hu-HU" sz="2000" dirty="0">
                <a:solidFill>
                  <a:srgbClr val="7030A0"/>
                </a:solidFill>
              </a:rPr>
              <a:t>tudta, ki fogja őt elárulni, ezért mondta azt: „Ti mind </a:t>
            </a:r>
            <a:r>
              <a:rPr lang="hu-HU" sz="2000" dirty="0" smtClean="0">
                <a:solidFill>
                  <a:srgbClr val="7030A0"/>
                </a:solidFill>
              </a:rPr>
              <a:t>tiszták vagytok</a:t>
            </a:r>
            <a:r>
              <a:rPr lang="hu-HU" sz="2000" dirty="0">
                <a:solidFill>
                  <a:srgbClr val="7030A0"/>
                </a:solidFill>
              </a:rPr>
              <a:t>, egyet kivéve.”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12. Miután megmosta a lábukat, és felvette a felsőruháját, </a:t>
            </a:r>
            <a:r>
              <a:rPr lang="hu-HU" sz="2000" dirty="0" smtClean="0">
                <a:solidFill>
                  <a:srgbClr val="7030A0"/>
                </a:solidFill>
              </a:rPr>
              <a:t>ismét letelepedett</a:t>
            </a:r>
            <a:r>
              <a:rPr lang="hu-HU" sz="2000" dirty="0">
                <a:solidFill>
                  <a:srgbClr val="7030A0"/>
                </a:solidFill>
              </a:rPr>
              <a:t>, és ezt mondta nekik: </a:t>
            </a:r>
            <a:r>
              <a:rPr lang="hu-HU" sz="2000" b="1" dirty="0">
                <a:solidFill>
                  <a:srgbClr val="FF0066"/>
                </a:solidFill>
              </a:rPr>
              <a:t>„Értitek, hogy mit tettem veletek?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13. „Ti Mesternek (tanítónak) és Úrnak neveztek engem. Igazatok van</a:t>
            </a:r>
            <a:r>
              <a:rPr lang="hu-HU" sz="2000" dirty="0" smtClean="0">
                <a:solidFill>
                  <a:srgbClr val="7030A0"/>
                </a:solidFill>
              </a:rPr>
              <a:t>, az </a:t>
            </a:r>
            <a:r>
              <a:rPr lang="hu-HU" sz="2000" dirty="0">
                <a:solidFill>
                  <a:srgbClr val="7030A0"/>
                </a:solidFill>
              </a:rPr>
              <a:t>vagyok.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14. Uratok és Mesteretek vagyok, mégis éppen most mostam meg </a:t>
            </a:r>
            <a:r>
              <a:rPr lang="hu-HU" sz="2000" dirty="0" smtClean="0">
                <a:solidFill>
                  <a:srgbClr val="7030A0"/>
                </a:solidFill>
              </a:rPr>
              <a:t>a lábatokat</a:t>
            </a:r>
            <a:r>
              <a:rPr lang="hu-HU" sz="2000" dirty="0">
                <a:solidFill>
                  <a:srgbClr val="7030A0"/>
                </a:solidFill>
              </a:rPr>
              <a:t>. Nektek is így kell kölcsönösen, egymás lábát </a:t>
            </a:r>
            <a:r>
              <a:rPr lang="hu-HU" sz="2000" dirty="0" smtClean="0">
                <a:solidFill>
                  <a:srgbClr val="7030A0"/>
                </a:solidFill>
              </a:rPr>
              <a:t>megmosnotok</a:t>
            </a:r>
            <a:r>
              <a:rPr lang="hu-HU" sz="2000" dirty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15. (Ezzel) </a:t>
            </a:r>
            <a:r>
              <a:rPr lang="hu-HU" sz="2000" b="1" dirty="0">
                <a:solidFill>
                  <a:srgbClr val="FF0066"/>
                </a:solidFill>
              </a:rPr>
              <a:t>példát adtam nektek, hogy ti is úgy tegyetek egymással</a:t>
            </a:r>
            <a:r>
              <a:rPr lang="hu-HU" sz="2000" b="1" dirty="0" smtClean="0">
                <a:solidFill>
                  <a:srgbClr val="FF0066"/>
                </a:solidFill>
              </a:rPr>
              <a:t>, ahogyan </a:t>
            </a:r>
            <a:r>
              <a:rPr lang="hu-HU" sz="2000" b="1" dirty="0">
                <a:solidFill>
                  <a:srgbClr val="FF0066"/>
                </a:solidFill>
              </a:rPr>
              <a:t>én </a:t>
            </a:r>
            <a:r>
              <a:rPr lang="hu-HU" sz="2000" b="1" dirty="0" smtClean="0">
                <a:solidFill>
                  <a:srgbClr val="FF0066"/>
                </a:solidFill>
              </a:rPr>
              <a:t>tettem</a:t>
            </a:r>
            <a:r>
              <a:rPr lang="hu-HU" sz="2000" dirty="0" smtClean="0">
                <a:solidFill>
                  <a:srgbClr val="7030A0"/>
                </a:solidFill>
              </a:rPr>
              <a:t>.</a:t>
            </a:r>
            <a:endParaRPr lang="hu-HU" sz="20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16. Bizony, </a:t>
            </a:r>
            <a:r>
              <a:rPr lang="hu-HU" sz="2000" dirty="0" err="1">
                <a:solidFill>
                  <a:srgbClr val="7030A0"/>
                </a:solidFill>
              </a:rPr>
              <a:t>bizony</a:t>
            </a:r>
            <a:r>
              <a:rPr lang="hu-HU" sz="2000" dirty="0">
                <a:solidFill>
                  <a:srgbClr val="7030A0"/>
                </a:solidFill>
              </a:rPr>
              <a:t>, mondom néktek: a szolga nem nagyobb az uránál</a:t>
            </a:r>
            <a:r>
              <a:rPr lang="hu-HU" sz="2000" dirty="0" smtClean="0">
                <a:solidFill>
                  <a:srgbClr val="7030A0"/>
                </a:solidFill>
              </a:rPr>
              <a:t>, sem </a:t>
            </a:r>
            <a:r>
              <a:rPr lang="hu-HU" sz="2000" dirty="0">
                <a:solidFill>
                  <a:srgbClr val="7030A0"/>
                </a:solidFill>
              </a:rPr>
              <a:t>a küldött nem nagyobb annál, aki elküldte.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17. Most már tudjátok; </a:t>
            </a:r>
            <a:r>
              <a:rPr lang="hu-HU" sz="2000" b="1" dirty="0">
                <a:solidFill>
                  <a:srgbClr val="FF0066"/>
                </a:solidFill>
              </a:rPr>
              <a:t>boldogok lesztek, ha eszerint </a:t>
            </a:r>
            <a:r>
              <a:rPr lang="hu-HU" sz="2000" b="1" dirty="0" smtClean="0">
                <a:solidFill>
                  <a:srgbClr val="FF0066"/>
                </a:solidFill>
              </a:rPr>
              <a:t>cselekedtek</a:t>
            </a:r>
            <a:r>
              <a:rPr lang="hu-HU" sz="20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231232" y="7450"/>
            <a:ext cx="6912768" cy="1440160"/>
          </a:xfrm>
        </p:spPr>
        <p:txBody>
          <a:bodyPr>
            <a:normAutofit/>
          </a:bodyPr>
          <a:lstStyle/>
          <a:p>
            <a:r>
              <a:rPr lang="hu-HU" sz="3100" dirty="0">
                <a:solidFill>
                  <a:srgbClr val="006666"/>
                </a:solidFill>
              </a:rPr>
              <a:t>BIBLIAOLVASÁS </a:t>
            </a:r>
            <a:r>
              <a:rPr lang="hu-HU" sz="3600" dirty="0">
                <a:solidFill>
                  <a:srgbClr val="006666"/>
                </a:solidFill>
              </a:rPr>
              <a:t>(János 13: 1-17 )</a:t>
            </a:r>
            <a:r>
              <a:rPr lang="hu-HU" sz="3500" dirty="0" smtClean="0">
                <a:solidFill>
                  <a:srgbClr val="006666"/>
                </a:solidFill>
              </a:rPr>
              <a:t/>
            </a:r>
            <a:br>
              <a:rPr lang="hu-HU" sz="3500" dirty="0" smtClean="0">
                <a:solidFill>
                  <a:srgbClr val="006666"/>
                </a:solidFill>
              </a:rPr>
            </a:br>
            <a:r>
              <a:rPr lang="hu-HU" sz="2400" dirty="0" smtClean="0">
                <a:solidFill>
                  <a:srgbClr val="006666"/>
                </a:solidFill>
              </a:rPr>
              <a:t>Jézus </a:t>
            </a:r>
            <a:r>
              <a:rPr lang="hu-HU" sz="2400" dirty="0">
                <a:solidFill>
                  <a:srgbClr val="006666"/>
                </a:solidFill>
              </a:rPr>
              <a:t>ezt mondta nekik: </a:t>
            </a:r>
            <a:r>
              <a:rPr lang="hu-HU" sz="2400" dirty="0" smtClean="0">
                <a:solidFill>
                  <a:srgbClr val="006666"/>
                </a:solidFill>
              </a:rPr>
              <a:t/>
            </a:r>
            <a:br>
              <a:rPr lang="hu-HU" sz="2400" dirty="0" smtClean="0">
                <a:solidFill>
                  <a:srgbClr val="006666"/>
                </a:solidFill>
              </a:rPr>
            </a:br>
            <a:r>
              <a:rPr lang="hu-HU" sz="2400" b="1" dirty="0" smtClean="0">
                <a:solidFill>
                  <a:srgbClr val="FF0066"/>
                </a:solidFill>
              </a:rPr>
              <a:t>„</a:t>
            </a:r>
            <a:r>
              <a:rPr lang="hu-HU" sz="2400" b="1" dirty="0">
                <a:solidFill>
                  <a:srgbClr val="FF0066"/>
                </a:solidFill>
              </a:rPr>
              <a:t>Értitek, </a:t>
            </a:r>
            <a:r>
              <a:rPr lang="hu-HU" sz="2400" b="1" dirty="0" smtClean="0">
                <a:solidFill>
                  <a:srgbClr val="FF0066"/>
                </a:solidFill>
              </a:rPr>
              <a:t>hogy mit </a:t>
            </a:r>
            <a:r>
              <a:rPr lang="hu-HU" sz="2400" b="1" dirty="0">
                <a:solidFill>
                  <a:srgbClr val="FF0066"/>
                </a:solidFill>
              </a:rPr>
              <a:t>tettem veletek</a:t>
            </a:r>
            <a:r>
              <a:rPr lang="hu-HU" sz="2400" b="1" dirty="0" smtClean="0">
                <a:solidFill>
                  <a:srgbClr val="FF0066"/>
                </a:solidFill>
              </a:rPr>
              <a:t>?”</a:t>
            </a:r>
            <a:endParaRPr lang="hu-HU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KÖZÖS ÉNEK</a:t>
            </a:r>
            <a:endParaRPr lang="hu-HU" sz="3500" dirty="0">
              <a:solidFill>
                <a:srgbClr val="0066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75756" y="1052736"/>
            <a:ext cx="6552728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Egy felolvasó</a:t>
            </a:r>
            <a:r>
              <a:rPr lang="hu-HU" sz="2000" dirty="0">
                <a:solidFill>
                  <a:srgbClr val="7030A0"/>
                </a:solidFill>
              </a:rPr>
              <a:t>: Ez Isten igéje.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Istennek legyen hála.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Narrátor</a:t>
            </a:r>
            <a:r>
              <a:rPr lang="hu-HU" sz="2000" dirty="0">
                <a:solidFill>
                  <a:srgbClr val="7030A0"/>
                </a:solidFill>
              </a:rPr>
              <a:t>: Énekeljük együtt: „Halle, </a:t>
            </a:r>
            <a:r>
              <a:rPr lang="hu-HU" sz="2000" dirty="0" err="1">
                <a:solidFill>
                  <a:srgbClr val="7030A0"/>
                </a:solidFill>
              </a:rPr>
              <a:t>Halle</a:t>
            </a:r>
            <a:r>
              <a:rPr lang="hu-HU" sz="2000" dirty="0">
                <a:solidFill>
                  <a:srgbClr val="7030A0"/>
                </a:solidFill>
              </a:rPr>
              <a:t>, </a:t>
            </a:r>
            <a:r>
              <a:rPr lang="hu-HU" sz="2000" dirty="0" err="1">
                <a:solidFill>
                  <a:srgbClr val="7030A0"/>
                </a:solidFill>
              </a:rPr>
              <a:t>Hallelujah</a:t>
            </a:r>
            <a:r>
              <a:rPr lang="hu-HU" sz="2000" dirty="0">
                <a:solidFill>
                  <a:srgbClr val="7030A0"/>
                </a:solidFill>
              </a:rPr>
              <a:t>!”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7"/>
            <a:ext cx="6048672" cy="4326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392488" cy="778098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CROOKED BŰNBÁNÓ IMÁDSÁGA</a:t>
            </a:r>
            <a:endParaRPr lang="hu-HU" sz="3500" dirty="0">
              <a:solidFill>
                <a:srgbClr val="0066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628800"/>
            <a:ext cx="6552728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Narrátor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Valljuk </a:t>
            </a:r>
            <a:r>
              <a:rPr lang="hu-HU" sz="2000" dirty="0">
                <a:solidFill>
                  <a:srgbClr val="7030A0"/>
                </a:solidFill>
              </a:rPr>
              <a:t>meg bűneinket és kérjük a Bahamákon élőkkel közösen </a:t>
            </a:r>
            <a:r>
              <a:rPr lang="hu-HU" sz="2000" dirty="0" smtClean="0">
                <a:solidFill>
                  <a:srgbClr val="7030A0"/>
                </a:solidFill>
              </a:rPr>
              <a:t>a bűnök </a:t>
            </a:r>
            <a:r>
              <a:rPr lang="hu-HU" sz="2000" dirty="0">
                <a:solidFill>
                  <a:srgbClr val="7030A0"/>
                </a:solidFill>
              </a:rPr>
              <a:t>bocsánatát.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a </a:t>
            </a:r>
            <a:r>
              <a:rPr lang="hu-HU" sz="2000" b="1" dirty="0" err="1">
                <a:solidFill>
                  <a:srgbClr val="FF0066"/>
                </a:solidFill>
              </a:rPr>
              <a:t>Crooked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[</a:t>
            </a:r>
            <a:r>
              <a:rPr lang="hu-HU" sz="2000" b="1" dirty="0" err="1">
                <a:solidFill>
                  <a:srgbClr val="7030A0"/>
                </a:solidFill>
              </a:rPr>
              <a:t>krúkd</a:t>
            </a:r>
            <a:r>
              <a:rPr lang="hu-HU" sz="2000" b="1" dirty="0">
                <a:solidFill>
                  <a:srgbClr val="7030A0"/>
                </a:solidFill>
              </a:rPr>
              <a:t>] szigetről: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Urunk</a:t>
            </a:r>
            <a:r>
              <a:rPr lang="hu-HU" sz="2000" dirty="0">
                <a:solidFill>
                  <a:srgbClr val="7030A0"/>
                </a:solidFill>
              </a:rPr>
              <a:t>, megvalljuk, hogy </a:t>
            </a:r>
            <a:r>
              <a:rPr lang="hu-HU" sz="2000" dirty="0" smtClean="0">
                <a:solidFill>
                  <a:srgbClr val="7030A0"/>
                </a:solidFill>
              </a:rPr>
              <a:t>nem értjük </a:t>
            </a:r>
            <a:r>
              <a:rPr lang="hu-HU" sz="2000" dirty="0">
                <a:solidFill>
                  <a:srgbClr val="7030A0"/>
                </a:solidFill>
              </a:rPr>
              <a:t>igazán a Te szeretetednek mélységét, hosszúságát és magasságát, </a:t>
            </a:r>
            <a:r>
              <a:rPr lang="hu-HU" sz="2000" dirty="0" smtClean="0">
                <a:solidFill>
                  <a:srgbClr val="7030A0"/>
                </a:solidFill>
              </a:rPr>
              <a:t>és ezért </a:t>
            </a:r>
            <a:r>
              <a:rPr lang="hu-HU" sz="2000" dirty="0">
                <a:solidFill>
                  <a:srgbClr val="7030A0"/>
                </a:solidFill>
              </a:rPr>
              <a:t>akadályai vagyunk annak, hogy megismerjék a Te szeretetedet </a:t>
            </a:r>
            <a:r>
              <a:rPr lang="hu-HU" sz="2000" dirty="0" smtClean="0">
                <a:solidFill>
                  <a:srgbClr val="7030A0"/>
                </a:solidFill>
              </a:rPr>
              <a:t>azok az </a:t>
            </a:r>
            <a:r>
              <a:rPr lang="hu-HU" sz="2000" dirty="0">
                <a:solidFill>
                  <a:srgbClr val="7030A0"/>
                </a:solidFill>
              </a:rPr>
              <a:t>emberek is, akiket mi magunk sem tudunk, vagy nem akarunk szeretni.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Bocsáss meg, Urunk!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1"/>
            <a:ext cx="1364357" cy="1955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60433" y="1093303"/>
            <a:ext cx="3411854" cy="5589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a </a:t>
            </a:r>
            <a:r>
              <a:rPr lang="hu-HU" sz="2000" b="1" dirty="0" err="1">
                <a:solidFill>
                  <a:srgbClr val="FF0066"/>
                </a:solidFill>
              </a:rPr>
              <a:t>Berry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szigetről: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1800" dirty="0" smtClean="0">
                <a:solidFill>
                  <a:srgbClr val="7030A0"/>
                </a:solidFill>
              </a:rPr>
              <a:t>	Teremtő </a:t>
            </a:r>
            <a:r>
              <a:rPr lang="hu-HU" sz="1800" dirty="0">
                <a:solidFill>
                  <a:srgbClr val="7030A0"/>
                </a:solidFill>
              </a:rPr>
              <a:t>Isten, a Te kezeid formálták </a:t>
            </a:r>
            <a:r>
              <a:rPr lang="hu-HU" sz="1800" dirty="0" smtClean="0">
                <a:solidFill>
                  <a:srgbClr val="7030A0"/>
                </a:solidFill>
              </a:rPr>
              <a:t>a </a:t>
            </a:r>
            <a:r>
              <a:rPr lang="hu-HU" sz="1800" dirty="0" err="1" smtClean="0">
                <a:solidFill>
                  <a:srgbClr val="7030A0"/>
                </a:solidFill>
              </a:rPr>
              <a:t>Berry-szigetet</a:t>
            </a:r>
            <a:r>
              <a:rPr lang="hu-HU" sz="1800" dirty="0">
                <a:solidFill>
                  <a:srgbClr val="7030A0"/>
                </a:solidFill>
              </a:rPr>
              <a:t>, és Te táplálsz minket a </a:t>
            </a:r>
            <a:r>
              <a:rPr lang="hu-HU" sz="1800" b="1" dirty="0">
                <a:solidFill>
                  <a:srgbClr val="7030A0"/>
                </a:solidFill>
              </a:rPr>
              <a:t>halak sokaságá</a:t>
            </a:r>
            <a:r>
              <a:rPr lang="hu-HU" sz="1800" dirty="0">
                <a:solidFill>
                  <a:srgbClr val="7030A0"/>
                </a:solidFill>
              </a:rPr>
              <a:t>val és a </a:t>
            </a:r>
            <a:r>
              <a:rPr lang="hu-HU" sz="1800" dirty="0" smtClean="0">
                <a:solidFill>
                  <a:srgbClr val="7030A0"/>
                </a:solidFill>
              </a:rPr>
              <a:t>szárazföld gazdag </a:t>
            </a:r>
            <a:r>
              <a:rPr lang="hu-HU" sz="1800" dirty="0">
                <a:solidFill>
                  <a:srgbClr val="7030A0"/>
                </a:solidFill>
              </a:rPr>
              <a:t>termésével. Bocsásd meg nekünk, hogy szükségleteink </a:t>
            </a:r>
            <a:r>
              <a:rPr lang="hu-HU" sz="1800" dirty="0" smtClean="0">
                <a:solidFill>
                  <a:srgbClr val="7030A0"/>
                </a:solidFill>
              </a:rPr>
              <a:t>kielégítése érdekében </a:t>
            </a:r>
            <a:r>
              <a:rPr lang="hu-HU" sz="1800" dirty="0">
                <a:solidFill>
                  <a:srgbClr val="7030A0"/>
                </a:solidFill>
              </a:rPr>
              <a:t>romboljuk a környezetünket, amit látogatóinkkal </a:t>
            </a:r>
            <a:r>
              <a:rPr lang="hu-HU" sz="1800" dirty="0" smtClean="0">
                <a:solidFill>
                  <a:srgbClr val="7030A0"/>
                </a:solidFill>
              </a:rPr>
              <a:t>együtt felelősen </a:t>
            </a:r>
            <a:r>
              <a:rPr lang="hu-HU" sz="1800" dirty="0">
                <a:solidFill>
                  <a:srgbClr val="7030A0"/>
                </a:solidFill>
              </a:rPr>
              <a:t>védenünk kellene. Mi mindannyian, őslakosok és </a:t>
            </a:r>
            <a:r>
              <a:rPr lang="hu-HU" sz="1800" b="1" dirty="0">
                <a:solidFill>
                  <a:srgbClr val="7030A0"/>
                </a:solidFill>
              </a:rPr>
              <a:t>turisták</a:t>
            </a:r>
            <a:r>
              <a:rPr lang="hu-HU" sz="1800" dirty="0">
                <a:solidFill>
                  <a:srgbClr val="7030A0"/>
                </a:solidFill>
              </a:rPr>
              <a:t>, </a:t>
            </a:r>
            <a:r>
              <a:rPr lang="hu-HU" sz="1800" dirty="0" smtClean="0">
                <a:solidFill>
                  <a:srgbClr val="7030A0"/>
                </a:solidFill>
              </a:rPr>
              <a:t>közösen vagyunk </a:t>
            </a:r>
            <a:r>
              <a:rPr lang="hu-HU" sz="1800" dirty="0">
                <a:solidFill>
                  <a:srgbClr val="7030A0"/>
                </a:solidFill>
              </a:rPr>
              <a:t>felelősek a Te alkotásod megóvásáért.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1800" dirty="0">
                <a:solidFill>
                  <a:srgbClr val="7030A0"/>
                </a:solidFill>
              </a:rPr>
              <a:t>	</a:t>
            </a:r>
            <a:r>
              <a:rPr lang="hu-HU" sz="1800" dirty="0" smtClean="0">
                <a:solidFill>
                  <a:srgbClr val="7030A0"/>
                </a:solidFill>
              </a:rPr>
              <a:t>Őrizz </a:t>
            </a:r>
            <a:r>
              <a:rPr lang="hu-HU" sz="1800" dirty="0">
                <a:solidFill>
                  <a:srgbClr val="7030A0"/>
                </a:solidFill>
              </a:rPr>
              <a:t>meg bennünket attól, hogy a Te </a:t>
            </a:r>
            <a:r>
              <a:rPr lang="hu-HU" sz="1800" dirty="0" smtClean="0">
                <a:solidFill>
                  <a:srgbClr val="7030A0"/>
                </a:solidFill>
              </a:rPr>
              <a:t>csodálatos alkotásodat </a:t>
            </a:r>
            <a:r>
              <a:rPr lang="hu-HU" sz="1800" dirty="0">
                <a:solidFill>
                  <a:srgbClr val="7030A0"/>
                </a:solidFill>
              </a:rPr>
              <a:t>tönkretegyük.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104456" cy="778098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BERRY BŰNBÁNÓ </a:t>
            </a:r>
            <a:r>
              <a:rPr lang="hu-HU" sz="3500" dirty="0">
                <a:solidFill>
                  <a:srgbClr val="006666"/>
                </a:solidFill>
              </a:rPr>
              <a:t>IMÁDSÁG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798315" cy="1679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F:\Nelli\Világimanapok\2015 Világimanap Bahamák\Képek\1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97" y="1795853"/>
            <a:ext cx="3159416" cy="2369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:\Nelli\Világimanapok\2015 Világimanap Bahamák\Képek\bahamaadalari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87" y="4228758"/>
            <a:ext cx="3271713" cy="2453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052736"/>
            <a:ext cx="6552728" cy="3097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7030A0"/>
                </a:solidFill>
              </a:rPr>
              <a:t>Asszony a </a:t>
            </a:r>
            <a:r>
              <a:rPr lang="hu-HU" sz="2000" b="1" dirty="0" err="1">
                <a:solidFill>
                  <a:srgbClr val="FF0066"/>
                </a:solidFill>
              </a:rPr>
              <a:t>Ragged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[</a:t>
            </a:r>
            <a:r>
              <a:rPr lang="hu-HU" sz="2000" b="1" dirty="0" err="1">
                <a:solidFill>
                  <a:srgbClr val="7030A0"/>
                </a:solidFill>
              </a:rPr>
              <a:t>regid</a:t>
            </a:r>
            <a:r>
              <a:rPr lang="hu-HU" sz="2000" b="1" dirty="0">
                <a:solidFill>
                  <a:srgbClr val="7030A0"/>
                </a:solidFill>
              </a:rPr>
              <a:t>] szigetről: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Megvalljuk</a:t>
            </a:r>
            <a:r>
              <a:rPr lang="hu-HU" sz="2000" dirty="0">
                <a:solidFill>
                  <a:srgbClr val="7030A0"/>
                </a:solidFill>
              </a:rPr>
              <a:t>, hogy időnként </a:t>
            </a:r>
            <a:r>
              <a:rPr lang="hu-HU" sz="2000" dirty="0" smtClean="0">
                <a:solidFill>
                  <a:srgbClr val="7030A0"/>
                </a:solidFill>
              </a:rPr>
              <a:t>szándékosan nem </a:t>
            </a:r>
            <a:r>
              <a:rPr lang="hu-HU" sz="2000" dirty="0">
                <a:solidFill>
                  <a:srgbClr val="7030A0"/>
                </a:solidFill>
              </a:rPr>
              <a:t>akarjuk </a:t>
            </a:r>
            <a:r>
              <a:rPr lang="hu-HU" sz="2000" b="1" dirty="0">
                <a:solidFill>
                  <a:srgbClr val="7030A0"/>
                </a:solidFill>
              </a:rPr>
              <a:t>megmosni a lábát </a:t>
            </a:r>
            <a:r>
              <a:rPr lang="hu-HU" sz="2000" dirty="0">
                <a:solidFill>
                  <a:srgbClr val="7030A0"/>
                </a:solidFill>
              </a:rPr>
              <a:t>azoknak, akik mások, mint mi. Nyisd </a:t>
            </a:r>
            <a:r>
              <a:rPr lang="hu-HU" sz="2000" dirty="0" smtClean="0">
                <a:solidFill>
                  <a:srgbClr val="7030A0"/>
                </a:solidFill>
              </a:rPr>
              <a:t>meg a </a:t>
            </a:r>
            <a:r>
              <a:rPr lang="hu-HU" sz="2000" dirty="0">
                <a:solidFill>
                  <a:srgbClr val="7030A0"/>
                </a:solidFill>
              </a:rPr>
              <a:t>szemünket, hogy meglássuk azokat, akiknek gyengéd érintésre, </a:t>
            </a:r>
            <a:r>
              <a:rPr lang="hu-HU" sz="2000" dirty="0" smtClean="0">
                <a:solidFill>
                  <a:srgbClr val="7030A0"/>
                </a:solidFill>
              </a:rPr>
              <a:t>figyelő fülre</a:t>
            </a:r>
            <a:r>
              <a:rPr lang="hu-HU" sz="2000" dirty="0">
                <a:solidFill>
                  <a:srgbClr val="7030A0"/>
                </a:solidFill>
              </a:rPr>
              <a:t>, vigasztaló szóra vagy gyógyító jelenlétre van szükségük.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Lenyűgöző </a:t>
            </a:r>
            <a:r>
              <a:rPr lang="hu-HU" sz="2000" dirty="0">
                <a:solidFill>
                  <a:srgbClr val="7030A0"/>
                </a:solidFill>
              </a:rPr>
              <a:t>számunkra, hogy milyen </a:t>
            </a:r>
            <a:r>
              <a:rPr lang="hu-HU" sz="2000" dirty="0" smtClean="0">
                <a:solidFill>
                  <a:srgbClr val="7030A0"/>
                </a:solidFill>
              </a:rPr>
              <a:t>mélységesen szeretsz </a:t>
            </a:r>
            <a:r>
              <a:rPr lang="hu-HU" sz="2000" dirty="0">
                <a:solidFill>
                  <a:srgbClr val="7030A0"/>
                </a:solidFill>
              </a:rPr>
              <a:t>Bennünket!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RAGGED BŰNBÁNÓ </a:t>
            </a:r>
            <a:r>
              <a:rPr lang="hu-HU" sz="3500" dirty="0">
                <a:solidFill>
                  <a:srgbClr val="006666"/>
                </a:solidFill>
              </a:rPr>
              <a:t>IMÁDSÁG</a:t>
            </a:r>
          </a:p>
        </p:txBody>
      </p:sp>
      <p:pic>
        <p:nvPicPr>
          <p:cNvPr id="24578" name="Picture 2" descr="F:\Nelli\Világimanapok\2015 Világimanap Bahamák\Képek\feets w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50000"/>
            <a:ext cx="4814223" cy="27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ÜDVÖZLÉS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24744"/>
            <a:ext cx="309634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Narrátor</a:t>
            </a:r>
            <a:r>
              <a:rPr lang="hu-HU" sz="2000" dirty="0">
                <a:solidFill>
                  <a:srgbClr val="7030A0"/>
                </a:solidFill>
              </a:rPr>
              <a:t>: Foglaljatok helyet.</a:t>
            </a:r>
          </a:p>
          <a:p>
            <a:pPr marL="0" indent="0" algn="ctr">
              <a:buNone/>
            </a:pPr>
            <a:r>
              <a:rPr lang="hu-HU" sz="2400" i="1" dirty="0">
                <a:solidFill>
                  <a:srgbClr val="7030A0"/>
                </a:solidFill>
              </a:rPr>
              <a:t>„Énekeljetek az Úrnak új éneket! </a:t>
            </a:r>
            <a:r>
              <a:rPr lang="hu-HU" sz="2400" i="1" dirty="0" smtClean="0">
                <a:solidFill>
                  <a:srgbClr val="7030A0"/>
                </a:solidFill>
              </a:rPr>
              <a:t>A föld </a:t>
            </a:r>
            <a:r>
              <a:rPr lang="hu-HU" sz="2400" i="1" dirty="0">
                <a:solidFill>
                  <a:srgbClr val="7030A0"/>
                </a:solidFill>
              </a:rPr>
              <a:t>határáig dicséretét! Dicsőítse </a:t>
            </a:r>
            <a:r>
              <a:rPr lang="hu-HU" sz="2400" i="1" dirty="0" smtClean="0">
                <a:solidFill>
                  <a:srgbClr val="7030A0"/>
                </a:solidFill>
              </a:rPr>
              <a:t>a tenger</a:t>
            </a:r>
            <a:r>
              <a:rPr lang="hu-HU" sz="2400" i="1" dirty="0">
                <a:solidFill>
                  <a:srgbClr val="7030A0"/>
                </a:solidFill>
              </a:rPr>
              <a:t>, s ami benne él, a szigetek és minden lakójuk.” </a:t>
            </a:r>
            <a:r>
              <a:rPr lang="hu-HU" sz="2400" dirty="0">
                <a:solidFill>
                  <a:srgbClr val="7030A0"/>
                </a:solidFill>
              </a:rPr>
              <a:t>(Ézsaiás 42,10)</a:t>
            </a:r>
          </a:p>
          <a:p>
            <a:pPr marL="0" indent="0" algn="just">
              <a:buNone/>
            </a:pP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Hallgassátok </a:t>
            </a:r>
            <a:r>
              <a:rPr lang="hu-HU" sz="2000" dirty="0">
                <a:solidFill>
                  <a:srgbClr val="7030A0"/>
                </a:solidFill>
              </a:rPr>
              <a:t>meg a Bahama-szigetek köszöntését!</a:t>
            </a:r>
          </a:p>
        </p:txBody>
      </p:sp>
      <p:pic>
        <p:nvPicPr>
          <p:cNvPr id="10242" name="Picture 2" descr="F:\Nelli\Világimanapok\2015 Világimanap Bahamák\Képek\Köszönté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352800" cy="479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47764" y="908720"/>
            <a:ext cx="6552728" cy="1396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 smtClean="0">
                <a:solidFill>
                  <a:srgbClr val="7030A0"/>
                </a:solidFill>
              </a:rPr>
              <a:t>: Jézus </a:t>
            </a:r>
            <a:r>
              <a:rPr lang="hu-HU" sz="2000" dirty="0">
                <a:solidFill>
                  <a:srgbClr val="7030A0"/>
                </a:solidFill>
              </a:rPr>
              <a:t>Krisztus, segíts, hogy egyre inkább Hozzád </a:t>
            </a:r>
            <a:r>
              <a:rPr lang="hu-HU" sz="2000" dirty="0" smtClean="0">
                <a:solidFill>
                  <a:srgbClr val="7030A0"/>
                </a:solidFill>
              </a:rPr>
              <a:t>hasonlóvá válhassunk </a:t>
            </a:r>
            <a:r>
              <a:rPr lang="hu-HU" sz="2000" dirty="0">
                <a:solidFill>
                  <a:srgbClr val="7030A0"/>
                </a:solidFill>
              </a:rPr>
              <a:t>és minden gyermeked iránt átfogó szeretettel és </a:t>
            </a:r>
            <a:r>
              <a:rPr lang="hu-HU" sz="2000" dirty="0" smtClean="0">
                <a:solidFill>
                  <a:srgbClr val="7030A0"/>
                </a:solidFill>
              </a:rPr>
              <a:t>bőkezű vendégszeretettel </a:t>
            </a:r>
            <a:r>
              <a:rPr lang="hu-HU" sz="2000" dirty="0">
                <a:solidFill>
                  <a:srgbClr val="7030A0"/>
                </a:solidFill>
              </a:rPr>
              <a:t>élhessünk. </a:t>
            </a:r>
            <a:r>
              <a:rPr lang="hu-HU" sz="2000" dirty="0" err="1">
                <a:solidFill>
                  <a:srgbClr val="7030A0"/>
                </a:solidFill>
              </a:rPr>
              <a:t>Amen</a:t>
            </a:r>
            <a:r>
              <a:rPr lang="hu-HU" sz="2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47764" y="-29724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KÖZÖS ÉNEK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7"/>
            <a:ext cx="6048672" cy="4326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96752"/>
            <a:ext cx="655272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Narrátor</a:t>
            </a:r>
            <a:r>
              <a:rPr lang="hu-HU" sz="2000" dirty="0">
                <a:solidFill>
                  <a:srgbClr val="7030A0"/>
                </a:solidFill>
              </a:rPr>
              <a:t>: Jöjjünk Jézushoz szívbéli imádságainkkal és hozzuk elé a </a:t>
            </a:r>
            <a:r>
              <a:rPr lang="hu-HU" sz="2000" dirty="0" smtClean="0">
                <a:solidFill>
                  <a:srgbClr val="7030A0"/>
                </a:solidFill>
              </a:rPr>
              <a:t>világ összes </a:t>
            </a:r>
            <a:r>
              <a:rPr lang="hu-HU" sz="2000" dirty="0">
                <a:solidFill>
                  <a:srgbClr val="7030A0"/>
                </a:solidFill>
              </a:rPr>
              <a:t>asszonyának szükségeit. Egyaránt gondolunk a bahamai nőkre </a:t>
            </a:r>
            <a:r>
              <a:rPr lang="hu-HU" sz="2000" dirty="0" smtClean="0">
                <a:solidFill>
                  <a:srgbClr val="7030A0"/>
                </a:solidFill>
              </a:rPr>
              <a:t>és saját </a:t>
            </a:r>
            <a:r>
              <a:rPr lang="hu-HU" sz="2000" dirty="0">
                <a:solidFill>
                  <a:srgbClr val="7030A0"/>
                </a:solidFill>
              </a:rPr>
              <a:t>országunk asszonyaira. Kérjük Isten áldását és a Szentlélek erejét</a:t>
            </a:r>
            <a:r>
              <a:rPr lang="hu-HU" sz="2000" dirty="0" smtClean="0">
                <a:solidFill>
                  <a:srgbClr val="7030A0"/>
                </a:solidFill>
              </a:rPr>
              <a:t>. Különösképpen </a:t>
            </a:r>
            <a:r>
              <a:rPr lang="hu-HU" sz="2000" dirty="0">
                <a:solidFill>
                  <a:srgbClr val="7030A0"/>
                </a:solidFill>
              </a:rPr>
              <a:t>is </a:t>
            </a:r>
            <a:r>
              <a:rPr lang="hu-HU" sz="2000" dirty="0" smtClean="0">
                <a:solidFill>
                  <a:srgbClr val="7030A0"/>
                </a:solidFill>
              </a:rPr>
              <a:t>imádkozunk:</a:t>
            </a:r>
          </a:p>
          <a:p>
            <a:r>
              <a:rPr lang="hu-HU" sz="2000" dirty="0" smtClean="0">
                <a:solidFill>
                  <a:srgbClr val="7030A0"/>
                </a:solidFill>
              </a:rPr>
              <a:t>a </a:t>
            </a:r>
            <a:r>
              <a:rPr lang="hu-HU" sz="2000" dirty="0">
                <a:solidFill>
                  <a:srgbClr val="7030A0"/>
                </a:solidFill>
              </a:rPr>
              <a:t>’</a:t>
            </a:r>
            <a:r>
              <a:rPr lang="hu-HU" sz="2000" dirty="0" err="1">
                <a:solidFill>
                  <a:srgbClr val="7030A0"/>
                </a:solidFill>
              </a:rPr>
              <a:t>Túl-a-hegyen</a:t>
            </a:r>
            <a:r>
              <a:rPr lang="hu-HU" sz="2000" dirty="0">
                <a:solidFill>
                  <a:srgbClr val="7030A0"/>
                </a:solidFill>
              </a:rPr>
              <a:t>’ szegénynegyed, </a:t>
            </a:r>
            <a:endParaRPr lang="hu-HU" sz="2000" dirty="0" smtClean="0">
              <a:solidFill>
                <a:srgbClr val="7030A0"/>
              </a:solidFill>
            </a:endParaRPr>
          </a:p>
          <a:p>
            <a:r>
              <a:rPr lang="hu-HU" sz="2000" dirty="0" smtClean="0">
                <a:solidFill>
                  <a:srgbClr val="7030A0"/>
                </a:solidFill>
              </a:rPr>
              <a:t>a Krízisközpont</a:t>
            </a:r>
            <a:r>
              <a:rPr lang="hu-HU" sz="2000" dirty="0">
                <a:solidFill>
                  <a:srgbClr val="7030A0"/>
                </a:solidFill>
              </a:rPr>
              <a:t>, </a:t>
            </a:r>
            <a:endParaRPr lang="hu-HU" sz="2000" dirty="0" smtClean="0">
              <a:solidFill>
                <a:srgbClr val="7030A0"/>
              </a:solidFill>
            </a:endParaRPr>
          </a:p>
          <a:p>
            <a:r>
              <a:rPr lang="hu-HU" sz="2000" dirty="0" smtClean="0">
                <a:solidFill>
                  <a:srgbClr val="7030A0"/>
                </a:solidFill>
              </a:rPr>
              <a:t>a </a:t>
            </a:r>
            <a:r>
              <a:rPr lang="hu-HU" sz="2000" dirty="0">
                <a:solidFill>
                  <a:srgbClr val="7030A0"/>
                </a:solidFill>
              </a:rPr>
              <a:t>Befogadó központ, </a:t>
            </a:r>
            <a:endParaRPr lang="hu-HU" sz="2000" dirty="0" smtClean="0">
              <a:solidFill>
                <a:srgbClr val="7030A0"/>
              </a:solidFill>
            </a:endParaRPr>
          </a:p>
          <a:p>
            <a:r>
              <a:rPr lang="hu-HU" sz="2000" dirty="0" smtClean="0">
                <a:solidFill>
                  <a:srgbClr val="7030A0"/>
                </a:solidFill>
              </a:rPr>
              <a:t>az </a:t>
            </a:r>
            <a:r>
              <a:rPr lang="hu-HU" sz="2000" dirty="0">
                <a:solidFill>
                  <a:srgbClr val="7030A0"/>
                </a:solidFill>
              </a:rPr>
              <a:t>Anyaotthon, </a:t>
            </a:r>
            <a:endParaRPr lang="hu-HU" sz="2000" dirty="0" smtClean="0">
              <a:solidFill>
                <a:srgbClr val="7030A0"/>
              </a:solidFill>
            </a:endParaRPr>
          </a:p>
          <a:p>
            <a:r>
              <a:rPr lang="hu-HU" sz="2000" dirty="0" smtClean="0">
                <a:solidFill>
                  <a:srgbClr val="7030A0"/>
                </a:solidFill>
              </a:rPr>
              <a:t>a Mindenszentek Tábor </a:t>
            </a:r>
            <a:r>
              <a:rPr lang="hu-HU" sz="2000" dirty="0">
                <a:solidFill>
                  <a:srgbClr val="7030A0"/>
                </a:solidFill>
              </a:rPr>
              <a:t>lakóiért és </a:t>
            </a:r>
            <a:endParaRPr lang="hu-HU" sz="2000" dirty="0" smtClean="0">
              <a:solidFill>
                <a:srgbClr val="7030A0"/>
              </a:solidFill>
            </a:endParaRPr>
          </a:p>
          <a:p>
            <a:r>
              <a:rPr lang="hu-HU" sz="2000" dirty="0" smtClean="0">
                <a:solidFill>
                  <a:srgbClr val="7030A0"/>
                </a:solidFill>
              </a:rPr>
              <a:t>a </a:t>
            </a:r>
            <a:r>
              <a:rPr lang="hu-HU" sz="2000" dirty="0">
                <a:solidFill>
                  <a:srgbClr val="7030A0"/>
                </a:solidFill>
              </a:rPr>
              <a:t>Rák-gyógyító Központ betegeiért.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KÖZBENJÁRÓ </a:t>
            </a:r>
            <a:r>
              <a:rPr lang="hu-HU" sz="3500" dirty="0" smtClean="0">
                <a:solidFill>
                  <a:srgbClr val="006666"/>
                </a:solidFill>
              </a:rPr>
              <a:t>IMÁDSÁGOK</a:t>
            </a:r>
            <a:endParaRPr lang="hu-HU" sz="35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4482" y="1398570"/>
            <a:ext cx="309634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‚A </a:t>
            </a:r>
            <a:r>
              <a:rPr lang="hu-HU" sz="2000" b="1" dirty="0" err="1">
                <a:solidFill>
                  <a:srgbClr val="FF0066"/>
                </a:solidFill>
              </a:rPr>
              <a:t>túl-a-hegyen</a:t>
            </a:r>
            <a:r>
              <a:rPr lang="hu-HU" sz="2000" b="1" dirty="0">
                <a:solidFill>
                  <a:srgbClr val="FF0066"/>
                </a:solidFill>
              </a:rPr>
              <a:t>’ szegénynegyed Nassauban: </a:t>
            </a:r>
            <a:endParaRPr lang="hu-HU" sz="2000" b="1" dirty="0" smtClean="0">
              <a:solidFill>
                <a:srgbClr val="FF0066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Imádkozunk </a:t>
            </a:r>
            <a:r>
              <a:rPr lang="hu-HU" sz="2000" dirty="0">
                <a:solidFill>
                  <a:srgbClr val="7030A0"/>
                </a:solidFill>
              </a:rPr>
              <a:t>azokért </a:t>
            </a:r>
            <a:r>
              <a:rPr lang="hu-HU" sz="2000" dirty="0" smtClean="0">
                <a:solidFill>
                  <a:srgbClr val="7030A0"/>
                </a:solidFill>
              </a:rPr>
              <a:t>az asszonyokért</a:t>
            </a:r>
            <a:r>
              <a:rPr lang="hu-HU" sz="2000" dirty="0">
                <a:solidFill>
                  <a:srgbClr val="7030A0"/>
                </a:solidFill>
              </a:rPr>
              <a:t>, akik </a:t>
            </a:r>
            <a:r>
              <a:rPr lang="hu-HU" sz="2000" b="1" dirty="0">
                <a:solidFill>
                  <a:srgbClr val="7030A0"/>
                </a:solidFill>
              </a:rPr>
              <a:t>szegénységben élnek </a:t>
            </a:r>
            <a:r>
              <a:rPr lang="hu-HU" sz="2000" dirty="0">
                <a:solidFill>
                  <a:srgbClr val="7030A0"/>
                </a:solidFill>
              </a:rPr>
              <a:t>és nap, mint nap azért küzdenek</a:t>
            </a:r>
            <a:r>
              <a:rPr lang="hu-HU" sz="2000" dirty="0" smtClean="0">
                <a:solidFill>
                  <a:srgbClr val="7030A0"/>
                </a:solidFill>
              </a:rPr>
              <a:t>, hogy </a:t>
            </a:r>
            <a:r>
              <a:rPr lang="hu-HU" sz="2000" dirty="0">
                <a:solidFill>
                  <a:srgbClr val="7030A0"/>
                </a:solidFill>
              </a:rPr>
              <a:t>maguk és családjuk számára biztosítsák a napi betevőt. Bőség Istene</a:t>
            </a:r>
            <a:r>
              <a:rPr lang="hu-HU" sz="2000" dirty="0" smtClean="0">
                <a:solidFill>
                  <a:srgbClr val="7030A0"/>
                </a:solidFill>
              </a:rPr>
              <a:t>, adj </a:t>
            </a:r>
            <a:r>
              <a:rPr lang="hu-HU" sz="2000" dirty="0">
                <a:solidFill>
                  <a:srgbClr val="7030A0"/>
                </a:solidFill>
              </a:rPr>
              <a:t>nekik reménységet, hogy Te gondoskodni fogsz róluk.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Urunk</a:t>
            </a:r>
            <a:r>
              <a:rPr lang="hu-HU" sz="2000" dirty="0">
                <a:solidFill>
                  <a:srgbClr val="7030A0"/>
                </a:solidFill>
              </a:rPr>
              <a:t>, hallgasd meg imádságunkat!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KÖZBENJÁRÓ </a:t>
            </a:r>
            <a:r>
              <a:rPr lang="hu-HU" sz="3500" dirty="0" smtClean="0">
                <a:solidFill>
                  <a:srgbClr val="006666"/>
                </a:solidFill>
              </a:rPr>
              <a:t>IMÁDSÁG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26626" name="Picture 2" descr="F:\Nelli\Világimanapok\2015 Világimanap Bahamák\Képek\Armed Robbery Nass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27" y="3933056"/>
            <a:ext cx="3587310" cy="2381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F:\Nelli\Világimanapok\2015 Világimanap Bahamák\Képek\bahamas poor 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26" y="1268760"/>
            <a:ext cx="3563116" cy="207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24744"/>
            <a:ext cx="655272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Krízisközpont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Rád </a:t>
            </a:r>
            <a:r>
              <a:rPr lang="hu-HU" sz="2000" dirty="0">
                <a:solidFill>
                  <a:srgbClr val="7030A0"/>
                </a:solidFill>
              </a:rPr>
              <a:t>bízzuk azokat az asszonyokat, akik valaha is </a:t>
            </a:r>
            <a:r>
              <a:rPr lang="hu-HU" sz="2000" dirty="0" smtClean="0">
                <a:solidFill>
                  <a:srgbClr val="7030A0"/>
                </a:solidFill>
              </a:rPr>
              <a:t>családon belüli </a:t>
            </a:r>
            <a:r>
              <a:rPr lang="hu-HU" sz="2000" dirty="0">
                <a:solidFill>
                  <a:srgbClr val="7030A0"/>
                </a:solidFill>
              </a:rPr>
              <a:t>erőszak és nemi erőszak áldozatai lettek, valamint azokat </a:t>
            </a:r>
            <a:r>
              <a:rPr lang="hu-HU" sz="2000" dirty="0" smtClean="0">
                <a:solidFill>
                  <a:srgbClr val="7030A0"/>
                </a:solidFill>
              </a:rPr>
              <a:t>az asszonyokat </a:t>
            </a:r>
            <a:r>
              <a:rPr lang="hu-HU" sz="2000" dirty="0">
                <a:solidFill>
                  <a:srgbClr val="7030A0"/>
                </a:solidFill>
              </a:rPr>
              <a:t>is, akiket a férjeik </a:t>
            </a:r>
            <a:r>
              <a:rPr lang="hu-HU" sz="2000" dirty="0" smtClean="0">
                <a:solidFill>
                  <a:srgbClr val="7030A0"/>
                </a:solidFill>
              </a:rPr>
              <a:t>elhagytak.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Gyakran </a:t>
            </a:r>
            <a:r>
              <a:rPr lang="hu-HU" sz="2000" dirty="0">
                <a:solidFill>
                  <a:srgbClr val="7030A0"/>
                </a:solidFill>
              </a:rPr>
              <a:t>magukat teszik felelőssé a visszaélésekért és félnek attól, </a:t>
            </a:r>
            <a:r>
              <a:rPr lang="hu-HU" sz="2000" dirty="0" smtClean="0">
                <a:solidFill>
                  <a:srgbClr val="7030A0"/>
                </a:solidFill>
              </a:rPr>
              <a:t>hogy segítséget </a:t>
            </a:r>
            <a:r>
              <a:rPr lang="hu-HU" sz="2000" dirty="0">
                <a:solidFill>
                  <a:srgbClr val="7030A0"/>
                </a:solidFill>
              </a:rPr>
              <a:t>kérjenek.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Imádkozunk </a:t>
            </a:r>
            <a:r>
              <a:rPr lang="hu-HU" sz="2000" dirty="0">
                <a:solidFill>
                  <a:srgbClr val="7030A0"/>
                </a:solidFill>
              </a:rPr>
              <a:t>a testileg, szexuálisan, szavakkal vagy egyéb más </a:t>
            </a:r>
            <a:r>
              <a:rPr lang="hu-HU" sz="2000" dirty="0" smtClean="0">
                <a:solidFill>
                  <a:srgbClr val="7030A0"/>
                </a:solidFill>
              </a:rPr>
              <a:t>módon bántalmazott </a:t>
            </a:r>
            <a:r>
              <a:rPr lang="hu-HU" sz="2000" dirty="0">
                <a:solidFill>
                  <a:srgbClr val="7030A0"/>
                </a:solidFill>
              </a:rPr>
              <a:t>gyermekeinkért. Különösen a Krízisközpontunkban élőkért.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Uram</a:t>
            </a:r>
            <a:r>
              <a:rPr lang="hu-HU" sz="2000" dirty="0">
                <a:solidFill>
                  <a:srgbClr val="7030A0"/>
                </a:solidFill>
              </a:rPr>
              <a:t>, szabadítsd meg őket a félelmeiktől, és gondoskodj róla, </a:t>
            </a:r>
            <a:r>
              <a:rPr lang="hu-HU" sz="2000" dirty="0" smtClean="0">
                <a:solidFill>
                  <a:srgbClr val="7030A0"/>
                </a:solidFill>
              </a:rPr>
              <a:t>hogy segítséget </a:t>
            </a:r>
            <a:r>
              <a:rPr lang="hu-HU" sz="2000" dirty="0">
                <a:solidFill>
                  <a:srgbClr val="7030A0"/>
                </a:solidFill>
              </a:rPr>
              <a:t>kapjanak. Ajándékozz gyógyulást és szebb életet az </a:t>
            </a:r>
            <a:r>
              <a:rPr lang="hu-HU" sz="2000" dirty="0" smtClean="0">
                <a:solidFill>
                  <a:srgbClr val="7030A0"/>
                </a:solidFill>
              </a:rPr>
              <a:t>erőszakot megélt </a:t>
            </a:r>
            <a:r>
              <a:rPr lang="hu-HU" sz="2000" dirty="0">
                <a:solidFill>
                  <a:srgbClr val="7030A0"/>
                </a:solidFill>
              </a:rPr>
              <a:t>gyermekeknek. Imádkozzunk azért, hogy az </a:t>
            </a:r>
            <a:r>
              <a:rPr lang="hu-HU" sz="2000" dirty="0" smtClean="0">
                <a:solidFill>
                  <a:srgbClr val="7030A0"/>
                </a:solidFill>
              </a:rPr>
              <a:t>elkövetők rádöbbenjenek </a:t>
            </a:r>
            <a:r>
              <a:rPr lang="hu-HU" sz="2000" dirty="0">
                <a:solidFill>
                  <a:srgbClr val="7030A0"/>
                </a:solidFill>
              </a:rPr>
              <a:t>vétkükre</a:t>
            </a:r>
            <a:r>
              <a:rPr lang="hu-HU" sz="20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Urunk, hallgasd meg imádságunkat!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KÖZBENJÁRÓ </a:t>
            </a:r>
            <a:r>
              <a:rPr lang="hu-HU" sz="3500" dirty="0" smtClean="0">
                <a:solidFill>
                  <a:srgbClr val="006666"/>
                </a:solidFill>
              </a:rPr>
              <a:t>IMÁDSÁG</a:t>
            </a:r>
            <a:endParaRPr lang="hu-HU" sz="35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023958"/>
            <a:ext cx="3456384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b="1" dirty="0" err="1">
                <a:solidFill>
                  <a:srgbClr val="FF0066"/>
                </a:solidFill>
              </a:rPr>
              <a:t>Befogadóközpont</a:t>
            </a:r>
            <a:r>
              <a:rPr lang="hu-HU" sz="2000" b="1" dirty="0">
                <a:solidFill>
                  <a:srgbClr val="FF0066"/>
                </a:solidFill>
              </a:rPr>
              <a:t> New </a:t>
            </a:r>
            <a:r>
              <a:rPr lang="hu-HU" sz="2000" b="1" dirty="0" err="1">
                <a:solidFill>
                  <a:srgbClr val="FF0066"/>
                </a:solidFill>
              </a:rPr>
              <a:t>Providence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 smtClean="0">
                <a:solidFill>
                  <a:srgbClr val="FF0066"/>
                </a:solidFill>
              </a:rPr>
              <a:t>szigetén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r>
              <a:rPr lang="hu-HU" sz="2000" dirty="0" smtClean="0">
                <a:solidFill>
                  <a:srgbClr val="7030A0"/>
                </a:solidFill>
              </a:rPr>
              <a:t>	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Imádkozunk az </a:t>
            </a:r>
            <a:r>
              <a:rPr lang="hu-HU" sz="2000" dirty="0">
                <a:solidFill>
                  <a:srgbClr val="7030A0"/>
                </a:solidFill>
              </a:rPr>
              <a:t>összes </a:t>
            </a:r>
            <a:r>
              <a:rPr lang="hu-HU" sz="2000" b="1" dirty="0">
                <a:solidFill>
                  <a:srgbClr val="7030A0"/>
                </a:solidFill>
              </a:rPr>
              <a:t>menekültért, bevándorlókért</a:t>
            </a:r>
            <a:r>
              <a:rPr lang="hu-HU" sz="2000" dirty="0">
                <a:solidFill>
                  <a:srgbClr val="7030A0"/>
                </a:solidFill>
              </a:rPr>
              <a:t>, akik munkát keresnek, és </a:t>
            </a:r>
            <a:r>
              <a:rPr lang="hu-HU" sz="2000" dirty="0" smtClean="0">
                <a:solidFill>
                  <a:srgbClr val="7030A0"/>
                </a:solidFill>
              </a:rPr>
              <a:t>azokért az </a:t>
            </a:r>
            <a:r>
              <a:rPr lang="hu-HU" sz="2000" dirty="0">
                <a:solidFill>
                  <a:srgbClr val="7030A0"/>
                </a:solidFill>
              </a:rPr>
              <a:t>embertársainkért, akik nem rendelkeznek tartózkodási engedéllyel, </a:t>
            </a:r>
            <a:r>
              <a:rPr lang="hu-HU" sz="2000" dirty="0" smtClean="0">
                <a:solidFill>
                  <a:srgbClr val="7030A0"/>
                </a:solidFill>
              </a:rPr>
              <a:t>akik bizonytalanságban </a:t>
            </a:r>
            <a:r>
              <a:rPr lang="hu-HU" sz="2000" dirty="0">
                <a:solidFill>
                  <a:srgbClr val="7030A0"/>
                </a:solidFill>
              </a:rPr>
              <a:t>és szegénységben élnek a gyűjtőtáborban</a:t>
            </a:r>
            <a:r>
              <a:rPr lang="hu-HU" sz="2000" dirty="0" smtClean="0">
                <a:solidFill>
                  <a:srgbClr val="7030A0"/>
                </a:solidFill>
              </a:rPr>
              <a:t>, Uram</a:t>
            </a:r>
            <a:r>
              <a:rPr lang="hu-HU" sz="2000" dirty="0">
                <a:solidFill>
                  <a:srgbClr val="7030A0"/>
                </a:solidFill>
              </a:rPr>
              <a:t>, fordulj feléjük és bátorítsd őket. Ajándékozd nekik a Te békességed</a:t>
            </a:r>
            <a:r>
              <a:rPr lang="hu-HU" sz="2000" dirty="0" smtClean="0">
                <a:solidFill>
                  <a:srgbClr val="7030A0"/>
                </a:solidFill>
              </a:rPr>
              <a:t>, igazságosságod </a:t>
            </a:r>
            <a:r>
              <a:rPr lang="hu-HU" sz="2000" dirty="0">
                <a:solidFill>
                  <a:srgbClr val="7030A0"/>
                </a:solidFill>
              </a:rPr>
              <a:t>és a teljes életnek az ígéretét.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Urunk</a:t>
            </a:r>
            <a:r>
              <a:rPr lang="hu-HU" sz="2000" dirty="0">
                <a:solidFill>
                  <a:srgbClr val="7030A0"/>
                </a:solidFill>
              </a:rPr>
              <a:t>, hallgasd meg imádságunkat!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0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KÖZBENJÁRÓ </a:t>
            </a:r>
            <a:r>
              <a:rPr lang="hu-HU" sz="3500" dirty="0" smtClean="0">
                <a:solidFill>
                  <a:srgbClr val="006666"/>
                </a:solidFill>
              </a:rPr>
              <a:t>IMÁDSÁG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25602" name="Picture 2" descr="F:\Nelli\Világimanapok\2015 Világimanap Bahamák\Képek\cuband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20" y="1052736"/>
            <a:ext cx="3081976" cy="2311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F:\Nelli\Világimanapok\2015 Világimanap Bahamák\Képek\cubande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12" y="3717032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24744"/>
            <a:ext cx="655272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Anyaotthon</a:t>
            </a:r>
            <a:r>
              <a:rPr lang="hu-HU" sz="2000" dirty="0">
                <a:solidFill>
                  <a:srgbClr val="7030A0"/>
                </a:solidFill>
              </a:rPr>
              <a:t>, </a:t>
            </a:r>
            <a:r>
              <a:rPr lang="hu-HU" sz="2000" b="1" dirty="0">
                <a:solidFill>
                  <a:srgbClr val="7030A0"/>
                </a:solidFill>
              </a:rPr>
              <a:t>PACE [</a:t>
            </a:r>
            <a:r>
              <a:rPr lang="hu-HU" sz="2000" b="1" dirty="0" err="1">
                <a:solidFill>
                  <a:srgbClr val="7030A0"/>
                </a:solidFill>
              </a:rPr>
              <a:t>péjsz</a:t>
            </a:r>
            <a:r>
              <a:rPr lang="hu-HU" sz="2000" b="1" dirty="0">
                <a:solidFill>
                  <a:srgbClr val="7030A0"/>
                </a:solidFill>
              </a:rPr>
              <a:t>]</a:t>
            </a:r>
            <a:r>
              <a:rPr lang="hu-HU" sz="2000" b="1" dirty="0" err="1">
                <a:solidFill>
                  <a:srgbClr val="7030A0"/>
                </a:solidFill>
              </a:rPr>
              <a:t>-Segélyközpont</a:t>
            </a:r>
            <a:r>
              <a:rPr lang="hu-HU" sz="2000" b="1" dirty="0">
                <a:solidFill>
                  <a:srgbClr val="7030A0"/>
                </a:solidFill>
              </a:rPr>
              <a:t> Grand Bahama és </a:t>
            </a:r>
            <a:r>
              <a:rPr lang="hu-HU" sz="2000" b="1" dirty="0" smtClean="0">
                <a:solidFill>
                  <a:srgbClr val="7030A0"/>
                </a:solidFill>
              </a:rPr>
              <a:t>New </a:t>
            </a:r>
            <a:r>
              <a:rPr lang="hu-HU" sz="2000" b="1" dirty="0" err="1" smtClean="0">
                <a:solidFill>
                  <a:srgbClr val="7030A0"/>
                </a:solidFill>
              </a:rPr>
              <a:t>Providence</a:t>
            </a:r>
            <a:r>
              <a:rPr lang="hu-HU" sz="2000" b="1" dirty="0" smtClean="0">
                <a:solidFill>
                  <a:srgbClr val="7030A0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[</a:t>
            </a:r>
            <a:r>
              <a:rPr lang="hu-HU" sz="2000" b="1" dirty="0" err="1">
                <a:solidFill>
                  <a:srgbClr val="7030A0"/>
                </a:solidFill>
              </a:rPr>
              <a:t>nyú</a:t>
            </a:r>
            <a:r>
              <a:rPr lang="hu-HU" sz="2000" b="1" dirty="0">
                <a:solidFill>
                  <a:srgbClr val="7030A0"/>
                </a:solidFill>
              </a:rPr>
              <a:t> </a:t>
            </a:r>
            <a:r>
              <a:rPr lang="hu-HU" sz="2000" b="1" dirty="0" err="1">
                <a:solidFill>
                  <a:srgbClr val="7030A0"/>
                </a:solidFill>
              </a:rPr>
              <a:t>providensz</a:t>
            </a:r>
            <a:r>
              <a:rPr lang="hu-HU" sz="2000" b="1" dirty="0">
                <a:solidFill>
                  <a:srgbClr val="7030A0"/>
                </a:solidFill>
              </a:rPr>
              <a:t>] szigetein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Imádkozunk </a:t>
            </a:r>
            <a:r>
              <a:rPr lang="hu-HU" sz="2000" dirty="0">
                <a:solidFill>
                  <a:srgbClr val="7030A0"/>
                </a:solidFill>
              </a:rPr>
              <a:t>minden </a:t>
            </a:r>
            <a:r>
              <a:rPr lang="hu-HU" sz="2000" b="1" dirty="0">
                <a:solidFill>
                  <a:srgbClr val="7030A0"/>
                </a:solidFill>
              </a:rPr>
              <a:t>Anyáért</a:t>
            </a:r>
            <a:r>
              <a:rPr lang="hu-HU" sz="2000" dirty="0" smtClean="0">
                <a:solidFill>
                  <a:srgbClr val="7030A0"/>
                </a:solidFill>
              </a:rPr>
              <a:t>, különösen </a:t>
            </a:r>
            <a:r>
              <a:rPr lang="hu-HU" sz="2000" dirty="0">
                <a:solidFill>
                  <a:srgbClr val="7030A0"/>
                </a:solidFill>
              </a:rPr>
              <a:t>azokért, akik </a:t>
            </a:r>
            <a:r>
              <a:rPr lang="hu-HU" sz="2000" b="1" dirty="0">
                <a:solidFill>
                  <a:srgbClr val="7030A0"/>
                </a:solidFill>
              </a:rPr>
              <a:t>egyedülállók</a:t>
            </a:r>
            <a:r>
              <a:rPr lang="hu-HU" sz="2000" dirty="0">
                <a:solidFill>
                  <a:srgbClr val="7030A0"/>
                </a:solidFill>
              </a:rPr>
              <a:t>. Tedd lehetővé, hogy megkaphassák </a:t>
            </a:r>
            <a:r>
              <a:rPr lang="hu-HU" sz="2000" dirty="0" smtClean="0">
                <a:solidFill>
                  <a:srgbClr val="7030A0"/>
                </a:solidFill>
              </a:rPr>
              <a:t>a számukra </a:t>
            </a:r>
            <a:r>
              <a:rPr lang="hu-HU" sz="2000" dirty="0">
                <a:solidFill>
                  <a:srgbClr val="7030A0"/>
                </a:solidFill>
              </a:rPr>
              <a:t>szükséges támogatást és befejezhessék iskolai tanulmányaikat, </a:t>
            </a:r>
            <a:r>
              <a:rPr lang="hu-HU" sz="2000" dirty="0" smtClean="0">
                <a:solidFill>
                  <a:srgbClr val="7030A0"/>
                </a:solidFill>
              </a:rPr>
              <a:t>és értelmes </a:t>
            </a:r>
            <a:r>
              <a:rPr lang="hu-HU" sz="2000" dirty="0">
                <a:solidFill>
                  <a:srgbClr val="7030A0"/>
                </a:solidFill>
              </a:rPr>
              <a:t>életet élhessenek gyermekükkel együtt. Urunk, segíts bennünket</a:t>
            </a:r>
            <a:r>
              <a:rPr lang="hu-HU" sz="2000" dirty="0" smtClean="0">
                <a:solidFill>
                  <a:srgbClr val="7030A0"/>
                </a:solidFill>
              </a:rPr>
              <a:t>, hogy </a:t>
            </a:r>
            <a:r>
              <a:rPr lang="hu-HU" sz="2000" dirty="0">
                <a:solidFill>
                  <a:srgbClr val="7030A0"/>
                </a:solidFill>
              </a:rPr>
              <a:t>tudjuk őket támogatni, ők pedig ennek köszönhetően jól </a:t>
            </a:r>
            <a:r>
              <a:rPr lang="hu-HU" sz="2000" dirty="0" smtClean="0">
                <a:solidFill>
                  <a:srgbClr val="7030A0"/>
                </a:solidFill>
              </a:rPr>
              <a:t>tudjanak gondoskodni </a:t>
            </a:r>
            <a:r>
              <a:rPr lang="hu-HU" sz="2000" dirty="0">
                <a:solidFill>
                  <a:srgbClr val="7030A0"/>
                </a:solidFill>
              </a:rPr>
              <a:t>gyermekeikről.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Urunk, hallgasd meg imádságunkat</a:t>
            </a:r>
            <a:r>
              <a:rPr lang="hu-HU" sz="2000" dirty="0" smtClean="0">
                <a:solidFill>
                  <a:srgbClr val="7030A0"/>
                </a:solidFill>
              </a:rPr>
              <a:t>!</a:t>
            </a:r>
            <a:endParaRPr lang="hu-HU" sz="2000" dirty="0">
              <a:solidFill>
                <a:srgbClr val="7030A0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KÖZBENJÁRÓ </a:t>
            </a:r>
            <a:r>
              <a:rPr lang="hu-HU" sz="3500" dirty="0" smtClean="0">
                <a:solidFill>
                  <a:srgbClr val="006666"/>
                </a:solidFill>
              </a:rPr>
              <a:t>IMÁDSÁG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27650" name="Picture 2" descr="F:\Nelli\Világimanapok\2015 Világimanap Bahamák\Képek\n-WOMAN-HOLDING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55161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96752"/>
            <a:ext cx="6552728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Mindenszentek Tábor </a:t>
            </a:r>
            <a:r>
              <a:rPr lang="hu-HU" sz="2000" b="1" dirty="0">
                <a:solidFill>
                  <a:srgbClr val="7030A0"/>
                </a:solidFill>
              </a:rPr>
              <a:t>a New </a:t>
            </a:r>
            <a:r>
              <a:rPr lang="hu-HU" sz="2000" b="1" dirty="0" err="1">
                <a:solidFill>
                  <a:srgbClr val="7030A0"/>
                </a:solidFill>
              </a:rPr>
              <a:t>Providence</a:t>
            </a:r>
            <a:r>
              <a:rPr lang="hu-HU" sz="2000" b="1" dirty="0">
                <a:solidFill>
                  <a:srgbClr val="7030A0"/>
                </a:solidFill>
              </a:rPr>
              <a:t> [</a:t>
            </a:r>
            <a:r>
              <a:rPr lang="hu-HU" sz="2000" b="1" dirty="0" err="1">
                <a:solidFill>
                  <a:srgbClr val="7030A0"/>
                </a:solidFill>
              </a:rPr>
              <a:t>nyú</a:t>
            </a:r>
            <a:r>
              <a:rPr lang="hu-HU" sz="2000" b="1" dirty="0">
                <a:solidFill>
                  <a:srgbClr val="7030A0"/>
                </a:solidFill>
              </a:rPr>
              <a:t> </a:t>
            </a:r>
            <a:r>
              <a:rPr lang="hu-HU" sz="2000" b="1" dirty="0" err="1" smtClean="0">
                <a:solidFill>
                  <a:srgbClr val="7030A0"/>
                </a:solidFill>
              </a:rPr>
              <a:t>providansz</a:t>
            </a:r>
            <a:r>
              <a:rPr lang="hu-HU" sz="2000" b="1" dirty="0">
                <a:solidFill>
                  <a:srgbClr val="7030A0"/>
                </a:solidFill>
              </a:rPr>
              <a:t>] </a:t>
            </a:r>
            <a:r>
              <a:rPr lang="hu-HU" sz="2000" b="1" dirty="0" smtClean="0">
                <a:solidFill>
                  <a:srgbClr val="7030A0"/>
                </a:solidFill>
              </a:rPr>
              <a:t>szigetén található </a:t>
            </a:r>
            <a:r>
              <a:rPr lang="hu-HU" sz="2000" b="1" dirty="0" err="1">
                <a:solidFill>
                  <a:srgbClr val="7030A0"/>
                </a:solidFill>
              </a:rPr>
              <a:t>All</a:t>
            </a:r>
            <a:r>
              <a:rPr lang="hu-HU" sz="2000" b="1" dirty="0">
                <a:solidFill>
                  <a:srgbClr val="7030A0"/>
                </a:solidFill>
              </a:rPr>
              <a:t> </a:t>
            </a:r>
            <a:r>
              <a:rPr lang="hu-HU" sz="2000" b="1" dirty="0" err="1">
                <a:solidFill>
                  <a:srgbClr val="7030A0"/>
                </a:solidFill>
              </a:rPr>
              <a:t>Saints</a:t>
            </a:r>
            <a:r>
              <a:rPr lang="hu-HU" sz="2000" b="1" dirty="0">
                <a:solidFill>
                  <a:srgbClr val="7030A0"/>
                </a:solidFill>
              </a:rPr>
              <a:t> [ól </a:t>
            </a:r>
            <a:r>
              <a:rPr lang="hu-HU" sz="2000" b="1" dirty="0" err="1" smtClean="0">
                <a:solidFill>
                  <a:srgbClr val="7030A0"/>
                </a:solidFill>
              </a:rPr>
              <a:t>szentsz</a:t>
            </a:r>
            <a:r>
              <a:rPr lang="hu-HU" sz="2000" b="1" dirty="0">
                <a:solidFill>
                  <a:srgbClr val="7030A0"/>
                </a:solidFill>
              </a:rPr>
              <a:t>] Centrum: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Urunk</a:t>
            </a:r>
            <a:r>
              <a:rPr lang="hu-HU" sz="2000" dirty="0">
                <a:solidFill>
                  <a:srgbClr val="7030A0"/>
                </a:solidFill>
              </a:rPr>
              <a:t>, imádkozunk, </a:t>
            </a:r>
            <a:r>
              <a:rPr lang="hu-HU" sz="2000" dirty="0" smtClean="0">
                <a:solidFill>
                  <a:srgbClr val="7030A0"/>
                </a:solidFill>
              </a:rPr>
              <a:t>a kórházakban </a:t>
            </a:r>
            <a:r>
              <a:rPr lang="hu-HU" sz="2000" dirty="0">
                <a:solidFill>
                  <a:srgbClr val="7030A0"/>
                </a:solidFill>
              </a:rPr>
              <a:t>és otthonokban </a:t>
            </a:r>
            <a:r>
              <a:rPr lang="hu-HU" sz="2000" b="1" dirty="0">
                <a:solidFill>
                  <a:srgbClr val="7030A0"/>
                </a:solidFill>
              </a:rPr>
              <a:t>HIV és AIDS </a:t>
            </a:r>
            <a:r>
              <a:rPr lang="hu-HU" sz="2000" dirty="0">
                <a:solidFill>
                  <a:srgbClr val="7030A0"/>
                </a:solidFill>
              </a:rPr>
              <a:t>fertőzésben </a:t>
            </a:r>
            <a:r>
              <a:rPr lang="hu-HU" sz="2000" dirty="0" smtClean="0">
                <a:solidFill>
                  <a:srgbClr val="7030A0"/>
                </a:solidFill>
              </a:rPr>
              <a:t>szenvedő embertársainkért</a:t>
            </a:r>
            <a:r>
              <a:rPr lang="hu-HU" sz="2000" dirty="0">
                <a:solidFill>
                  <a:srgbClr val="7030A0"/>
                </a:solidFill>
              </a:rPr>
              <a:t>. Különösen szükséges a felvilágosítás, a megelőzés és </a:t>
            </a:r>
            <a:r>
              <a:rPr lang="hu-HU" sz="2000" dirty="0" smtClean="0">
                <a:solidFill>
                  <a:srgbClr val="7030A0"/>
                </a:solidFill>
              </a:rPr>
              <a:t>a megfelelő </a:t>
            </a:r>
            <a:r>
              <a:rPr lang="hu-HU" sz="2000" dirty="0">
                <a:solidFill>
                  <a:srgbClr val="7030A0"/>
                </a:solidFill>
              </a:rPr>
              <a:t>időben történő gyógykezelés. Segíts bennünket, hogy ezeket </a:t>
            </a:r>
            <a:r>
              <a:rPr lang="hu-HU" sz="2000" dirty="0" smtClean="0">
                <a:solidFill>
                  <a:srgbClr val="7030A0"/>
                </a:solidFill>
              </a:rPr>
              <a:t>az embereket </a:t>
            </a:r>
            <a:r>
              <a:rPr lang="hu-HU" sz="2000" dirty="0">
                <a:solidFill>
                  <a:srgbClr val="7030A0"/>
                </a:solidFill>
              </a:rPr>
              <a:t>életükben szeretetteljesen támogassuk.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Urunk, hallgasd meg imádságunkat!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KÖZBENJÁRÓ </a:t>
            </a:r>
            <a:r>
              <a:rPr lang="hu-HU" sz="3500" dirty="0" smtClean="0">
                <a:solidFill>
                  <a:srgbClr val="006666"/>
                </a:solidFill>
              </a:rPr>
              <a:t>IMÁDSÁG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29698" name="Picture 2" descr="F:\Nelli\Világimanapok\2015 Világimanap Bahamák\Képek\HIV_A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90" y="4221088"/>
            <a:ext cx="4464614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24744"/>
            <a:ext cx="6552728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Rák-gyógyító Központ: </a:t>
            </a:r>
            <a:endParaRPr lang="hu-HU" sz="2000" b="1" dirty="0" smtClean="0">
              <a:solidFill>
                <a:srgbClr val="FF0066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Azokra </a:t>
            </a:r>
            <a:r>
              <a:rPr lang="hu-HU" sz="2000" dirty="0">
                <a:solidFill>
                  <a:srgbClr val="7030A0"/>
                </a:solidFill>
              </a:rPr>
              <a:t>a hazai és bahamai </a:t>
            </a:r>
            <a:r>
              <a:rPr lang="hu-HU" sz="2000" dirty="0" smtClean="0">
                <a:solidFill>
                  <a:srgbClr val="7030A0"/>
                </a:solidFill>
              </a:rPr>
              <a:t>asszonyokra gondolunk</a:t>
            </a:r>
            <a:r>
              <a:rPr lang="hu-HU" sz="2000" dirty="0">
                <a:solidFill>
                  <a:srgbClr val="7030A0"/>
                </a:solidFill>
              </a:rPr>
              <a:t>, akiknél az orvosok </a:t>
            </a:r>
            <a:r>
              <a:rPr lang="hu-HU" sz="2000" b="1" dirty="0">
                <a:solidFill>
                  <a:srgbClr val="7030A0"/>
                </a:solidFill>
              </a:rPr>
              <a:t>mellrákot</a:t>
            </a:r>
            <a:r>
              <a:rPr lang="hu-HU" sz="2000" dirty="0">
                <a:solidFill>
                  <a:srgbClr val="7030A0"/>
                </a:solidFill>
              </a:rPr>
              <a:t> állapítottak meg. Kérünk, hogy </a:t>
            </a:r>
            <a:r>
              <a:rPr lang="hu-HU" sz="2000" dirty="0" smtClean="0">
                <a:solidFill>
                  <a:srgbClr val="7030A0"/>
                </a:solidFill>
              </a:rPr>
              <a:t>a nők </a:t>
            </a:r>
            <a:r>
              <a:rPr lang="hu-HU" sz="2000" dirty="0">
                <a:solidFill>
                  <a:srgbClr val="7030A0"/>
                </a:solidFill>
              </a:rPr>
              <a:t>éljenek a felvilágosítás és korai felismerés lehetőségével.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Az </a:t>
            </a:r>
            <a:r>
              <a:rPr lang="hu-HU" sz="2000" dirty="0">
                <a:solidFill>
                  <a:srgbClr val="7030A0"/>
                </a:solidFill>
              </a:rPr>
              <a:t>elhunyt asszonyok emlékét szívünkben őrizzük. Erőt és kitartást </a:t>
            </a:r>
            <a:r>
              <a:rPr lang="hu-HU" sz="2000" dirty="0" smtClean="0">
                <a:solidFill>
                  <a:srgbClr val="7030A0"/>
                </a:solidFill>
              </a:rPr>
              <a:t>kérünk azok </a:t>
            </a:r>
            <a:r>
              <a:rPr lang="hu-HU" sz="2000" dirty="0">
                <a:solidFill>
                  <a:srgbClr val="7030A0"/>
                </a:solidFill>
              </a:rPr>
              <a:t>számára, akik legyőzték a rákos megbetegedést.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Urunk, hallgasd meg imádságunkat!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KÖZBENJÁRÓ </a:t>
            </a:r>
            <a:r>
              <a:rPr lang="hu-HU" sz="3500" dirty="0" smtClean="0">
                <a:solidFill>
                  <a:srgbClr val="006666"/>
                </a:solidFill>
              </a:rPr>
              <a:t>IMÁDSÁG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28674" name="Picture 2" descr="F:\Nelli\Világimanapok\2015 Világimanap Bahamák\Képek\mellrá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5782390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24744"/>
            <a:ext cx="6552728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Narrátor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Jézus</a:t>
            </a:r>
            <a:r>
              <a:rPr lang="hu-HU" sz="2000" dirty="0">
                <a:solidFill>
                  <a:srgbClr val="7030A0"/>
                </a:solidFill>
              </a:rPr>
              <a:t>, ne hagyd elfelejtenünk, hogy mi mindannyian a </a:t>
            </a:r>
            <a:r>
              <a:rPr lang="hu-HU" sz="2000" dirty="0" smtClean="0">
                <a:solidFill>
                  <a:srgbClr val="7030A0"/>
                </a:solidFill>
              </a:rPr>
              <a:t>Te gyermekeid </a:t>
            </a:r>
            <a:r>
              <a:rPr lang="hu-HU" sz="2000" dirty="0">
                <a:solidFill>
                  <a:srgbClr val="7030A0"/>
                </a:solidFill>
              </a:rPr>
              <a:t>vagyunk, akiket mélységesen szeretsz. Hadd legyünk </a:t>
            </a:r>
            <a:r>
              <a:rPr lang="hu-HU" sz="2000" dirty="0" smtClean="0">
                <a:solidFill>
                  <a:srgbClr val="7030A0"/>
                </a:solidFill>
              </a:rPr>
              <a:t>méltók ehhez </a:t>
            </a:r>
            <a:r>
              <a:rPr lang="hu-HU" sz="2000" dirty="0">
                <a:solidFill>
                  <a:srgbClr val="7030A0"/>
                </a:solidFill>
              </a:rPr>
              <a:t>a magasztos elhíváshoz, és hadd adjuk tovább a Te szeretetedet </a:t>
            </a:r>
            <a:r>
              <a:rPr lang="hu-HU" sz="2000" dirty="0" smtClean="0">
                <a:solidFill>
                  <a:srgbClr val="7030A0"/>
                </a:solidFill>
              </a:rPr>
              <a:t>és Krisztus </a:t>
            </a:r>
            <a:r>
              <a:rPr lang="hu-HU" sz="2000" dirty="0">
                <a:solidFill>
                  <a:srgbClr val="7030A0"/>
                </a:solidFill>
              </a:rPr>
              <a:t>békességét egymásnak</a:t>
            </a:r>
            <a:r>
              <a:rPr lang="hu-HU" sz="20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Imádkozzunk </a:t>
            </a:r>
            <a:r>
              <a:rPr lang="hu-HU" sz="2000" dirty="0">
                <a:solidFill>
                  <a:srgbClr val="7030A0"/>
                </a:solidFill>
              </a:rPr>
              <a:t>úgy, ahogyan azt Jézustól tanultuk</a:t>
            </a:r>
            <a:r>
              <a:rPr lang="hu-HU" sz="20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endParaRPr lang="hu-HU" sz="20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i="1" dirty="0">
                <a:solidFill>
                  <a:srgbClr val="7030A0"/>
                </a:solidFill>
              </a:rPr>
              <a:t>Mi Atyánk, aki a mennyekben vagy, </a:t>
            </a:r>
            <a:endParaRPr lang="hu-HU" sz="2000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7030A0"/>
                </a:solidFill>
              </a:rPr>
              <a:t>szenteltessék </a:t>
            </a:r>
            <a:r>
              <a:rPr lang="hu-HU" sz="2000" i="1" dirty="0">
                <a:solidFill>
                  <a:srgbClr val="7030A0"/>
                </a:solidFill>
              </a:rPr>
              <a:t>meg a Te neved</a:t>
            </a:r>
            <a:r>
              <a:rPr lang="hu-HU" sz="2000" i="1" dirty="0" smtClean="0">
                <a:solidFill>
                  <a:srgbClr val="7030A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7030A0"/>
                </a:solidFill>
              </a:rPr>
              <a:t> jöjjön el </a:t>
            </a:r>
            <a:r>
              <a:rPr lang="hu-HU" sz="2000" i="1" dirty="0">
                <a:solidFill>
                  <a:srgbClr val="7030A0"/>
                </a:solidFill>
              </a:rPr>
              <a:t>a Te országod, legyen meg a Te akaratod, </a:t>
            </a:r>
            <a:endParaRPr lang="hu-HU" sz="2000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7030A0"/>
                </a:solidFill>
              </a:rPr>
              <a:t>amint </a:t>
            </a:r>
            <a:r>
              <a:rPr lang="hu-HU" sz="2000" i="1" dirty="0">
                <a:solidFill>
                  <a:srgbClr val="7030A0"/>
                </a:solidFill>
              </a:rPr>
              <a:t>a mennyben, úgy </a:t>
            </a:r>
            <a:r>
              <a:rPr lang="hu-HU" sz="2000" i="1" dirty="0" smtClean="0">
                <a:solidFill>
                  <a:srgbClr val="7030A0"/>
                </a:solidFill>
              </a:rPr>
              <a:t>a földön </a:t>
            </a:r>
            <a:r>
              <a:rPr lang="hu-HU" sz="2000" i="1" dirty="0">
                <a:solidFill>
                  <a:srgbClr val="7030A0"/>
                </a:solidFill>
              </a:rPr>
              <a:t>is. </a:t>
            </a:r>
            <a:endParaRPr lang="hu-HU" sz="2000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7030A0"/>
                </a:solidFill>
              </a:rPr>
              <a:t>Mindennapi </a:t>
            </a:r>
            <a:r>
              <a:rPr lang="hu-HU" sz="2000" i="1" dirty="0">
                <a:solidFill>
                  <a:srgbClr val="7030A0"/>
                </a:solidFill>
              </a:rPr>
              <a:t>kenyerünket add meg nékünk ma, </a:t>
            </a:r>
            <a:endParaRPr lang="hu-HU" sz="2000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7030A0"/>
                </a:solidFill>
              </a:rPr>
              <a:t>és </a:t>
            </a:r>
            <a:r>
              <a:rPr lang="hu-HU" sz="2000" i="1" dirty="0">
                <a:solidFill>
                  <a:srgbClr val="7030A0"/>
                </a:solidFill>
              </a:rPr>
              <a:t>bocsásd </a:t>
            </a:r>
            <a:r>
              <a:rPr lang="hu-HU" sz="2000" i="1" dirty="0" smtClean="0">
                <a:solidFill>
                  <a:srgbClr val="7030A0"/>
                </a:solidFill>
              </a:rPr>
              <a:t>meg vétkeinket</a:t>
            </a:r>
            <a:r>
              <a:rPr lang="hu-HU" sz="2000" i="1" dirty="0">
                <a:solidFill>
                  <a:srgbClr val="7030A0"/>
                </a:solidFill>
              </a:rPr>
              <a:t>, </a:t>
            </a:r>
            <a:endParaRPr lang="hu-HU" sz="2000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7030A0"/>
                </a:solidFill>
              </a:rPr>
              <a:t>miképpen </a:t>
            </a:r>
            <a:r>
              <a:rPr lang="hu-HU" sz="2000" i="1" dirty="0">
                <a:solidFill>
                  <a:srgbClr val="7030A0"/>
                </a:solidFill>
              </a:rPr>
              <a:t>mi is megbocsátunk az ellenünk vétkezőknek; </a:t>
            </a:r>
            <a:endParaRPr lang="hu-HU" sz="2000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7030A0"/>
                </a:solidFill>
              </a:rPr>
              <a:t>és ne </a:t>
            </a:r>
            <a:r>
              <a:rPr lang="hu-HU" sz="2000" i="1" dirty="0" err="1">
                <a:solidFill>
                  <a:srgbClr val="7030A0"/>
                </a:solidFill>
              </a:rPr>
              <a:t>vígy</a:t>
            </a:r>
            <a:r>
              <a:rPr lang="hu-HU" sz="2000" i="1" dirty="0">
                <a:solidFill>
                  <a:srgbClr val="7030A0"/>
                </a:solidFill>
              </a:rPr>
              <a:t> minket kísértésbe, de szabadíts meg a gonosztól, </a:t>
            </a:r>
            <a:endParaRPr lang="hu-HU" sz="2000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7030A0"/>
                </a:solidFill>
              </a:rPr>
              <a:t>mert </a:t>
            </a:r>
            <a:r>
              <a:rPr lang="hu-HU" sz="2000" i="1" dirty="0">
                <a:solidFill>
                  <a:srgbClr val="7030A0"/>
                </a:solidFill>
              </a:rPr>
              <a:t>Tied </a:t>
            </a:r>
            <a:r>
              <a:rPr lang="hu-HU" sz="2000" i="1" dirty="0" smtClean="0">
                <a:solidFill>
                  <a:srgbClr val="7030A0"/>
                </a:solidFill>
              </a:rPr>
              <a:t>az ország</a:t>
            </a:r>
            <a:r>
              <a:rPr lang="hu-HU" sz="2000" i="1" dirty="0">
                <a:solidFill>
                  <a:srgbClr val="7030A0"/>
                </a:solidFill>
              </a:rPr>
              <a:t>, a hatalom és a dicsőség </a:t>
            </a:r>
            <a:r>
              <a:rPr lang="hu-HU" sz="2000" i="1" dirty="0" smtClean="0">
                <a:solidFill>
                  <a:srgbClr val="7030A0"/>
                </a:solidFill>
              </a:rPr>
              <a:t>mindörökké. </a:t>
            </a:r>
          </a:p>
          <a:p>
            <a:pPr marL="0" indent="0" algn="ctr">
              <a:buNone/>
            </a:pPr>
            <a:r>
              <a:rPr lang="hu-HU" sz="2000" i="1" dirty="0" smtClean="0">
                <a:solidFill>
                  <a:srgbClr val="7030A0"/>
                </a:solidFill>
              </a:rPr>
              <a:t>Ámen</a:t>
            </a:r>
            <a:r>
              <a:rPr lang="hu-HU" sz="2000" i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BŰNBÁNÓ IMÁDSÁG</a:t>
            </a:r>
          </a:p>
        </p:txBody>
      </p:sp>
    </p:spTree>
    <p:extLst>
      <p:ext uri="{BB962C8B-B14F-4D97-AF65-F5344CB8AC3E}">
        <p14:creationId xmlns:p14="http://schemas.microsoft.com/office/powerpoint/2010/main" val="3000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519772" y="116632"/>
            <a:ext cx="6552728" cy="778098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KÖZÖS ÉNEK</a:t>
            </a:r>
            <a:r>
              <a:rPr lang="hu-HU" sz="3500" dirty="0">
                <a:solidFill>
                  <a:srgbClr val="006666"/>
                </a:solidFill>
              </a:rPr>
              <a:t/>
            </a:r>
            <a:br>
              <a:rPr lang="hu-HU" sz="3500" dirty="0">
                <a:solidFill>
                  <a:srgbClr val="006666"/>
                </a:solidFill>
              </a:rPr>
            </a:br>
            <a:r>
              <a:rPr lang="hu-HU" sz="2200" dirty="0">
                <a:solidFill>
                  <a:srgbClr val="006666"/>
                </a:solidFill>
              </a:rPr>
              <a:t>„Mi Atyánk, aki a mennyekben vagy”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1"/>
            <a:ext cx="4176464" cy="423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485454" y="5025950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solidFill>
                  <a:srgbClr val="7030A0"/>
                </a:solidFill>
              </a:rPr>
              <a:t>2. Mindennapi kenyerünket Add meg, bocsásd meg vétkünket, Amint mi is megbocsátunk Azoknak, kiktől bántattunk; És ne </a:t>
            </a:r>
            <a:r>
              <a:rPr lang="hu-HU" sz="1600" dirty="0" err="1">
                <a:solidFill>
                  <a:srgbClr val="7030A0"/>
                </a:solidFill>
              </a:rPr>
              <a:t>vigy</a:t>
            </a:r>
            <a:r>
              <a:rPr lang="hu-HU" sz="1600" dirty="0">
                <a:solidFill>
                  <a:srgbClr val="7030A0"/>
                </a:solidFill>
              </a:rPr>
              <a:t> a kísértetbe, De szabadíts gonosz ellen.</a:t>
            </a:r>
          </a:p>
          <a:p>
            <a:pPr algn="just"/>
            <a:r>
              <a:rPr lang="hu-HU" sz="1600" dirty="0">
                <a:solidFill>
                  <a:srgbClr val="7030A0"/>
                </a:solidFill>
              </a:rPr>
              <a:t>3. Mert tied, Uram, az ország, Tied minden hatalmasság, Megadhatsz azért minékünk Mindent, amit tőled kérünk; Tied a dicsőség, Ámen. Most és örökké úgy légyen</a:t>
            </a:r>
            <a:r>
              <a:rPr lang="hu-HU" sz="1600" dirty="0" smtClean="0">
                <a:solidFill>
                  <a:srgbClr val="7030A0"/>
                </a:solidFill>
              </a:rPr>
              <a:t>.</a:t>
            </a:r>
            <a:endParaRPr lang="hu-H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0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ÜDVÖZLÉS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980728"/>
            <a:ext cx="6480720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 smtClean="0">
                <a:solidFill>
                  <a:srgbClr val="FF0066"/>
                </a:solidFill>
              </a:rPr>
              <a:t>Egy bahamai </a:t>
            </a:r>
            <a:r>
              <a:rPr lang="hu-HU" sz="2000" b="1" dirty="0">
                <a:solidFill>
                  <a:srgbClr val="FF0066"/>
                </a:solidFill>
              </a:rPr>
              <a:t>asszony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Mi</a:t>
            </a:r>
            <a:r>
              <a:rPr lang="hu-HU" sz="2000" dirty="0">
                <a:solidFill>
                  <a:srgbClr val="7030A0"/>
                </a:solidFill>
              </a:rPr>
              <a:t>, a Bahamai </a:t>
            </a:r>
            <a:r>
              <a:rPr lang="hu-HU" sz="2000" dirty="0" err="1">
                <a:solidFill>
                  <a:srgbClr val="7030A0"/>
                </a:solidFill>
              </a:rPr>
              <a:t>Világimanapi</a:t>
            </a:r>
            <a:r>
              <a:rPr lang="hu-HU" sz="2000" dirty="0">
                <a:solidFill>
                  <a:srgbClr val="7030A0"/>
                </a:solidFill>
              </a:rPr>
              <a:t> Bizottság asszonyai</a:t>
            </a:r>
            <a:r>
              <a:rPr lang="hu-HU" sz="2000" dirty="0" smtClean="0">
                <a:solidFill>
                  <a:srgbClr val="7030A0"/>
                </a:solidFill>
              </a:rPr>
              <a:t>, meghívunk </a:t>
            </a:r>
            <a:r>
              <a:rPr lang="hu-HU" sz="2000" dirty="0">
                <a:solidFill>
                  <a:srgbClr val="7030A0"/>
                </a:solidFill>
              </a:rPr>
              <a:t>Benneteket, hogy velünk együtt ünnepeljétek meg ezt </a:t>
            </a:r>
            <a:r>
              <a:rPr lang="hu-HU" sz="2000" dirty="0" smtClean="0">
                <a:solidFill>
                  <a:srgbClr val="7030A0"/>
                </a:solidFill>
              </a:rPr>
              <a:t>az Istentiszteletet</a:t>
            </a:r>
            <a:r>
              <a:rPr lang="hu-HU" sz="2000" dirty="0">
                <a:solidFill>
                  <a:srgbClr val="7030A0"/>
                </a:solidFill>
              </a:rPr>
              <a:t>.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Mi </a:t>
            </a:r>
            <a:r>
              <a:rPr lang="hu-HU" sz="2000" dirty="0">
                <a:solidFill>
                  <a:srgbClr val="7030A0"/>
                </a:solidFill>
              </a:rPr>
              <a:t>a Bahamákon 65 évvel ezelőtt tartottuk meg </a:t>
            </a:r>
            <a:r>
              <a:rPr lang="hu-HU" sz="2000" dirty="0" smtClean="0">
                <a:solidFill>
                  <a:srgbClr val="7030A0"/>
                </a:solidFill>
              </a:rPr>
              <a:t>az első </a:t>
            </a:r>
            <a:r>
              <a:rPr lang="hu-HU" sz="2000" dirty="0" err="1">
                <a:solidFill>
                  <a:srgbClr val="7030A0"/>
                </a:solidFill>
              </a:rPr>
              <a:t>Világimanapot</a:t>
            </a:r>
            <a:r>
              <a:rPr lang="hu-HU" sz="2000" dirty="0">
                <a:solidFill>
                  <a:srgbClr val="7030A0"/>
                </a:solidFill>
              </a:rPr>
              <a:t> a fővárosunkban, a </a:t>
            </a:r>
            <a:r>
              <a:rPr lang="hu-HU" sz="2000" dirty="0" err="1">
                <a:solidFill>
                  <a:srgbClr val="7030A0"/>
                </a:solidFill>
              </a:rPr>
              <a:t>nassau-i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 smtClean="0">
                <a:solidFill>
                  <a:srgbClr val="7030A0"/>
                </a:solidFill>
              </a:rPr>
              <a:t>Skót-Presbiteriánus</a:t>
            </a:r>
            <a:r>
              <a:rPr lang="hu-HU" sz="2000" dirty="0" smtClean="0">
                <a:solidFill>
                  <a:srgbClr val="7030A0"/>
                </a:solidFill>
              </a:rPr>
              <a:t> templomban</a:t>
            </a:r>
            <a:r>
              <a:rPr lang="hu-HU" sz="2000" dirty="0">
                <a:solidFill>
                  <a:srgbClr val="7030A0"/>
                </a:solidFill>
              </a:rPr>
              <a:t>. Ma már több mint tíz felekezet vesz részt a </a:t>
            </a:r>
            <a:r>
              <a:rPr lang="hu-HU" sz="2000" dirty="0" err="1" smtClean="0">
                <a:solidFill>
                  <a:srgbClr val="7030A0"/>
                </a:solidFill>
              </a:rPr>
              <a:t>Világimanap</a:t>
            </a:r>
            <a:r>
              <a:rPr lang="hu-HU" sz="2000" dirty="0" smtClean="0">
                <a:solidFill>
                  <a:srgbClr val="7030A0"/>
                </a:solidFill>
              </a:rPr>
              <a:t> megünneplésében</a:t>
            </a:r>
            <a:r>
              <a:rPr lang="hu-HU" sz="2000" dirty="0">
                <a:solidFill>
                  <a:srgbClr val="7030A0"/>
                </a:solidFill>
              </a:rPr>
              <a:t>, a szigeteink többségén. </a:t>
            </a:r>
            <a:endParaRPr lang="hu-HU" sz="2000" dirty="0" smtClean="0">
              <a:solidFill>
                <a:srgbClr val="7030A0"/>
              </a:solidFill>
            </a:endParaRPr>
          </a:p>
        </p:txBody>
      </p:sp>
      <p:pic>
        <p:nvPicPr>
          <p:cNvPr id="1028" name="Picture 4" descr="F:\Nelli\Világimanapok\2015 Világimanap Bahamák\Képek\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34721"/>
            <a:ext cx="4270822" cy="3109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83768" y="0"/>
            <a:ext cx="6347048" cy="18002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FF0066"/>
                </a:solidFill>
              </a:rPr>
              <a:t>Narrátor</a:t>
            </a:r>
            <a:r>
              <a:rPr lang="hu-HU" dirty="0">
                <a:solidFill>
                  <a:srgbClr val="006666"/>
                </a:solidFill>
              </a:rPr>
              <a:t>: </a:t>
            </a:r>
            <a:endParaRPr lang="hu-HU" dirty="0" smtClean="0">
              <a:solidFill>
                <a:srgbClr val="006666"/>
              </a:solidFill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7030A0"/>
                </a:solidFill>
              </a:rPr>
              <a:t>Osszuk </a:t>
            </a:r>
            <a:r>
              <a:rPr lang="hu-HU" dirty="0">
                <a:solidFill>
                  <a:srgbClr val="7030A0"/>
                </a:solidFill>
              </a:rPr>
              <a:t>meg egymással Krisztus békességét és szomszédjainkat  </a:t>
            </a:r>
            <a:r>
              <a:rPr lang="hu-HU" i="1" dirty="0">
                <a:solidFill>
                  <a:srgbClr val="7030A0"/>
                </a:solidFill>
              </a:rPr>
              <a:t>„Az Isten békéje legyen Veled!” köszöntést követően öleljük meg.</a:t>
            </a:r>
            <a:endParaRPr lang="hu-HU" dirty="0">
              <a:solidFill>
                <a:srgbClr val="7030A0"/>
              </a:solidFill>
            </a:endParaRPr>
          </a:p>
          <a:p>
            <a:pPr algn="ctr"/>
            <a:endParaRPr lang="hu-HU" dirty="0"/>
          </a:p>
        </p:txBody>
      </p:sp>
      <p:pic>
        <p:nvPicPr>
          <p:cNvPr id="1026" name="Picture 2" descr="F:\Nelli\Világimanapok\2015 Világimanap Bahamák\Képek\h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4031198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4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052736"/>
            <a:ext cx="3024336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Egy asszony: </a:t>
            </a:r>
            <a:endParaRPr lang="hu-HU" sz="2000" b="1" dirty="0" smtClean="0">
              <a:solidFill>
                <a:srgbClr val="FF0066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Adományunkkal </a:t>
            </a:r>
            <a:r>
              <a:rPr lang="hu-HU" sz="2000" dirty="0">
                <a:solidFill>
                  <a:srgbClr val="7030A0"/>
                </a:solidFill>
              </a:rPr>
              <a:t>jelét adjuk annak, hogy a </a:t>
            </a:r>
            <a:r>
              <a:rPr lang="hu-HU" sz="2000" dirty="0" smtClean="0">
                <a:solidFill>
                  <a:srgbClr val="7030A0"/>
                </a:solidFill>
              </a:rPr>
              <a:t>világban testvérekként </a:t>
            </a:r>
            <a:r>
              <a:rPr lang="hu-HU" sz="2000" dirty="0">
                <a:solidFill>
                  <a:srgbClr val="7030A0"/>
                </a:solidFill>
              </a:rPr>
              <a:t>élünk. Megosztjuk egymás között a felelősséget, </a:t>
            </a:r>
            <a:r>
              <a:rPr lang="hu-HU" sz="2000" dirty="0" smtClean="0">
                <a:solidFill>
                  <a:srgbClr val="7030A0"/>
                </a:solidFill>
              </a:rPr>
              <a:t>egymás mellé </a:t>
            </a:r>
            <a:r>
              <a:rPr lang="hu-HU" sz="2000" dirty="0">
                <a:solidFill>
                  <a:srgbClr val="7030A0"/>
                </a:solidFill>
              </a:rPr>
              <a:t>állunk az imádságban, és megpróbáljuk az anyagi javainkat </a:t>
            </a:r>
            <a:r>
              <a:rPr lang="hu-HU" sz="2000" dirty="0" smtClean="0">
                <a:solidFill>
                  <a:srgbClr val="7030A0"/>
                </a:solidFill>
              </a:rPr>
              <a:t>is megosztani </a:t>
            </a:r>
            <a:r>
              <a:rPr lang="hu-HU" sz="2000" dirty="0">
                <a:solidFill>
                  <a:srgbClr val="7030A0"/>
                </a:solidFill>
              </a:rPr>
              <a:t>egymással</a:t>
            </a:r>
            <a:r>
              <a:rPr lang="hu-HU" sz="20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endParaRPr lang="hu-HU" sz="2000" dirty="0">
              <a:solidFill>
                <a:srgbClr val="7030A0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 fontScale="90000"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ADOMÁNY GYŰJTÉS / PERSELYPÉNZ</a:t>
            </a:r>
          </a:p>
        </p:txBody>
      </p:sp>
      <p:pic>
        <p:nvPicPr>
          <p:cNvPr id="31746" name="Picture 2" descr="F:\Nelli\Világimanapok\2015 Világimanap Bahamák\Képek\bahamas-crisis-cent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278" y="1031776"/>
            <a:ext cx="3881722" cy="582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196752"/>
            <a:ext cx="655272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smtClean="0">
                <a:solidFill>
                  <a:srgbClr val="FF0066"/>
                </a:solidFill>
              </a:rPr>
              <a:t>Narrátor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Kérjük</a:t>
            </a:r>
            <a:r>
              <a:rPr lang="hu-HU" sz="2000" dirty="0">
                <a:solidFill>
                  <a:srgbClr val="7030A0"/>
                </a:solidFill>
              </a:rPr>
              <a:t>, álljatok fel!</a:t>
            </a:r>
          </a:p>
          <a:p>
            <a:pPr marL="0" indent="0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És most közösen mondjunk hálaadó imádságot a további </a:t>
            </a:r>
            <a:r>
              <a:rPr lang="hu-HU" sz="2000" dirty="0">
                <a:solidFill>
                  <a:srgbClr val="7030A0"/>
                </a:solidFill>
              </a:rPr>
              <a:t>bahamai szigetek </a:t>
            </a:r>
            <a:r>
              <a:rPr lang="hu-HU" sz="2000" dirty="0" smtClean="0">
                <a:solidFill>
                  <a:srgbClr val="7030A0"/>
                </a:solidFill>
              </a:rPr>
              <a:t>lakóival.</a:t>
            </a:r>
            <a:endParaRPr lang="hu-HU" sz="2000" dirty="0">
              <a:solidFill>
                <a:srgbClr val="7030A0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HÁLAADÓ </a:t>
            </a:r>
            <a:r>
              <a:rPr lang="hu-HU" sz="3500" dirty="0" smtClean="0">
                <a:solidFill>
                  <a:srgbClr val="006666"/>
                </a:solidFill>
              </a:rPr>
              <a:t>IMÁDSÁG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30722" name="Picture 2" descr="F:\Nelli\Világimanapok\2015 Világimanap Bahamák\Képek\dicsőíté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583848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484784"/>
            <a:ext cx="6552728" cy="280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>
                <a:solidFill>
                  <a:srgbClr val="FF0066"/>
                </a:solidFill>
              </a:rPr>
              <a:t>San Salvador </a:t>
            </a:r>
            <a:r>
              <a:rPr lang="hu-HU" sz="2000" b="1" dirty="0">
                <a:solidFill>
                  <a:srgbClr val="7030A0"/>
                </a:solidFill>
              </a:rPr>
              <a:t>szigetéről: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Hallottuk </a:t>
            </a:r>
            <a:r>
              <a:rPr lang="hu-HU" sz="2000" dirty="0">
                <a:solidFill>
                  <a:srgbClr val="7030A0"/>
                </a:solidFill>
              </a:rPr>
              <a:t>a hívást, hogy </a:t>
            </a:r>
            <a:r>
              <a:rPr lang="hu-HU" sz="2000" dirty="0" smtClean="0">
                <a:solidFill>
                  <a:srgbClr val="7030A0"/>
                </a:solidFill>
              </a:rPr>
              <a:t>Jézus nyomán </a:t>
            </a:r>
            <a:r>
              <a:rPr lang="hu-HU" sz="2000" dirty="0">
                <a:solidFill>
                  <a:srgbClr val="7030A0"/>
                </a:solidFill>
              </a:rPr>
              <a:t>járjunk, és </a:t>
            </a:r>
            <a:r>
              <a:rPr lang="hu-HU" sz="2000" b="1" dirty="0">
                <a:solidFill>
                  <a:srgbClr val="7030A0"/>
                </a:solidFill>
              </a:rPr>
              <a:t>szeretete szerint éljünk</a:t>
            </a:r>
            <a:r>
              <a:rPr lang="hu-HU" sz="2000" dirty="0">
                <a:solidFill>
                  <a:srgbClr val="7030A0"/>
                </a:solidFill>
              </a:rPr>
              <a:t> – mi San Salvador szigetén és </a:t>
            </a:r>
            <a:r>
              <a:rPr lang="hu-HU" sz="2000" dirty="0" smtClean="0">
                <a:solidFill>
                  <a:srgbClr val="7030A0"/>
                </a:solidFill>
              </a:rPr>
              <a:t>az egész </a:t>
            </a:r>
            <a:r>
              <a:rPr lang="hu-HU" sz="2000" dirty="0">
                <a:solidFill>
                  <a:srgbClr val="7030A0"/>
                </a:solidFill>
              </a:rPr>
              <a:t>világon, hálát adunk mindenért, amit nekünk adtál.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Urunk</a:t>
            </a:r>
            <a:r>
              <a:rPr lang="hu-HU" sz="2000" dirty="0">
                <a:solidFill>
                  <a:srgbClr val="7030A0"/>
                </a:solidFill>
              </a:rPr>
              <a:t>, csodálatos, hogy mennyire szeretsz bennünket!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032448" cy="778098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SAN SALVADOR HÁLAADÓ IMÁDSÁGA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04" y="116632"/>
            <a:ext cx="2100340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F:\Nelli\Világimanapok\2015 Világimanap Bahamák\Képek\bahamas l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6009"/>
            <a:ext cx="4822692" cy="3211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83768" y="1268760"/>
            <a:ext cx="655272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 err="1">
                <a:solidFill>
                  <a:srgbClr val="FF0066"/>
                </a:solidFill>
              </a:rPr>
              <a:t>Maya-guana</a:t>
            </a:r>
            <a:r>
              <a:rPr lang="hu-HU" sz="2000" b="1" dirty="0">
                <a:solidFill>
                  <a:srgbClr val="7030A0"/>
                </a:solidFill>
              </a:rPr>
              <a:t> szigetéről: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Urunk</a:t>
            </a:r>
            <a:r>
              <a:rPr lang="hu-HU" sz="2000" dirty="0">
                <a:solidFill>
                  <a:srgbClr val="7030A0"/>
                </a:solidFill>
              </a:rPr>
              <a:t>, köszönjük a bátor </a:t>
            </a:r>
            <a:r>
              <a:rPr lang="hu-HU" sz="2000" dirty="0" smtClean="0">
                <a:solidFill>
                  <a:srgbClr val="7030A0"/>
                </a:solidFill>
              </a:rPr>
              <a:t>és keményen </a:t>
            </a:r>
            <a:r>
              <a:rPr lang="hu-HU" sz="2000" b="1" dirty="0">
                <a:solidFill>
                  <a:srgbClr val="7030A0"/>
                </a:solidFill>
              </a:rPr>
              <a:t>dolgozó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asszonyokat és anyákat</a:t>
            </a:r>
            <a:r>
              <a:rPr lang="hu-HU" sz="2000" dirty="0">
                <a:solidFill>
                  <a:srgbClr val="7030A0"/>
                </a:solidFill>
              </a:rPr>
              <a:t>, </a:t>
            </a:r>
            <a:r>
              <a:rPr lang="hu-HU" sz="2000" dirty="0" smtClean="0">
                <a:solidFill>
                  <a:srgbClr val="7030A0"/>
                </a:solidFill>
              </a:rPr>
              <a:t>akik megtanítottak minket imádkozni </a:t>
            </a:r>
            <a:r>
              <a:rPr lang="hu-HU" sz="2000" dirty="0">
                <a:solidFill>
                  <a:srgbClr val="7030A0"/>
                </a:solidFill>
              </a:rPr>
              <a:t>Hozzád és tisztelni Téged minden időkben az egész világon.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Milyen </a:t>
            </a:r>
            <a:r>
              <a:rPr lang="hu-HU" sz="2000" dirty="0">
                <a:solidFill>
                  <a:srgbClr val="7030A0"/>
                </a:solidFill>
              </a:rPr>
              <a:t>mély, milyen széles, milyen hatalmas a </a:t>
            </a:r>
            <a:r>
              <a:rPr lang="hu-HU" sz="2000" dirty="0" smtClean="0">
                <a:solidFill>
                  <a:srgbClr val="7030A0"/>
                </a:solidFill>
              </a:rPr>
              <a:t>Te szereteted</a:t>
            </a:r>
            <a:r>
              <a:rPr lang="hu-HU" sz="2000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3960440" cy="778098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MAYA-GUANA HÁLAADÓ IMÁDSÁGA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34" y="116632"/>
            <a:ext cx="232748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F:\Nelli\Világimanapok\2015 Világimanap Bahamák\Képek\business-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37497"/>
            <a:ext cx="4392488" cy="2914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83768" y="1196752"/>
            <a:ext cx="309634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>
                <a:solidFill>
                  <a:srgbClr val="FF0066"/>
                </a:solidFill>
              </a:rPr>
              <a:t>New </a:t>
            </a:r>
            <a:r>
              <a:rPr lang="hu-HU" sz="2000" b="1" dirty="0" err="1">
                <a:solidFill>
                  <a:srgbClr val="FF0066"/>
                </a:solidFill>
              </a:rPr>
              <a:t>Providence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 smtClean="0">
                <a:solidFill>
                  <a:srgbClr val="FF0066"/>
                </a:solidFill>
              </a:rPr>
              <a:t> </a:t>
            </a:r>
            <a:r>
              <a:rPr lang="hu-HU" sz="2000" b="1" dirty="0" smtClean="0">
                <a:solidFill>
                  <a:srgbClr val="7030A0"/>
                </a:solidFill>
              </a:rPr>
              <a:t>szigetéről</a:t>
            </a:r>
            <a:r>
              <a:rPr lang="hu-HU" sz="2000" b="1" dirty="0">
                <a:solidFill>
                  <a:srgbClr val="7030A0"/>
                </a:solidFill>
              </a:rPr>
              <a:t>: </a:t>
            </a:r>
            <a:endParaRPr lang="hu-HU" sz="2000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Uram</a:t>
            </a:r>
            <a:r>
              <a:rPr lang="hu-HU" sz="2000" dirty="0">
                <a:solidFill>
                  <a:srgbClr val="7030A0"/>
                </a:solidFill>
              </a:rPr>
              <a:t>, </a:t>
            </a:r>
            <a:r>
              <a:rPr lang="hu-HU" sz="2000" dirty="0" smtClean="0">
                <a:solidFill>
                  <a:srgbClr val="7030A0"/>
                </a:solidFill>
              </a:rPr>
              <a:t>miközben szigetvilágunk </a:t>
            </a:r>
            <a:r>
              <a:rPr lang="hu-HU" sz="2000" dirty="0">
                <a:solidFill>
                  <a:srgbClr val="7030A0"/>
                </a:solidFill>
              </a:rPr>
              <a:t>egyre ismertebbé válik a turisták körében, </a:t>
            </a:r>
            <a:r>
              <a:rPr lang="hu-HU" sz="2000" dirty="0" smtClean="0">
                <a:solidFill>
                  <a:srgbClr val="7030A0"/>
                </a:solidFill>
              </a:rPr>
              <a:t>világszerte megbabonázza </a:t>
            </a:r>
            <a:r>
              <a:rPr lang="hu-HU" sz="2000" dirty="0">
                <a:solidFill>
                  <a:srgbClr val="7030A0"/>
                </a:solidFill>
              </a:rPr>
              <a:t>őket a türkizkék tenger és a </a:t>
            </a:r>
            <a:r>
              <a:rPr lang="hu-HU" sz="2000" b="1" dirty="0">
                <a:solidFill>
                  <a:srgbClr val="7030A0"/>
                </a:solidFill>
              </a:rPr>
              <a:t>lakosok barátságossága</a:t>
            </a:r>
            <a:r>
              <a:rPr lang="hu-HU" sz="2000" dirty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Add</a:t>
            </a:r>
            <a:r>
              <a:rPr lang="hu-HU" sz="2000" dirty="0">
                <a:solidFill>
                  <a:srgbClr val="7030A0"/>
                </a:solidFill>
              </a:rPr>
              <a:t>, hogy </a:t>
            </a:r>
            <a:r>
              <a:rPr lang="hu-HU" sz="2000" b="1" dirty="0">
                <a:solidFill>
                  <a:srgbClr val="7030A0"/>
                </a:solidFill>
              </a:rPr>
              <a:t>felelősségteljesen bánjunk </a:t>
            </a:r>
            <a:r>
              <a:rPr lang="hu-HU" sz="2000" dirty="0">
                <a:solidFill>
                  <a:srgbClr val="7030A0"/>
                </a:solidFill>
              </a:rPr>
              <a:t>ezzel az áldással, amit Te </a:t>
            </a:r>
            <a:r>
              <a:rPr lang="hu-HU" sz="2000" dirty="0" smtClean="0">
                <a:solidFill>
                  <a:srgbClr val="7030A0"/>
                </a:solidFill>
              </a:rPr>
              <a:t>alkottál számunkra</a:t>
            </a:r>
            <a:r>
              <a:rPr lang="hu-HU" sz="20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Hálát </a:t>
            </a:r>
            <a:r>
              <a:rPr lang="hu-HU" sz="2000" dirty="0">
                <a:solidFill>
                  <a:srgbClr val="7030A0"/>
                </a:solidFill>
              </a:rPr>
              <a:t>adunk Neked, Teremtő Isten!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64696" cy="778098"/>
          </a:xfrm>
        </p:spPr>
        <p:txBody>
          <a:bodyPr>
            <a:normAutofit fontScale="90000"/>
          </a:bodyPr>
          <a:lstStyle/>
          <a:p>
            <a:r>
              <a:rPr lang="hu-HU" sz="3000" dirty="0" smtClean="0">
                <a:solidFill>
                  <a:srgbClr val="006666"/>
                </a:solidFill>
              </a:rPr>
              <a:t>NEW PROVIDENCE HÁLAADÓ IMÁDSÁGA</a:t>
            </a:r>
            <a:endParaRPr lang="hu-HU" sz="3000" dirty="0">
              <a:solidFill>
                <a:srgbClr val="006666"/>
              </a:solidFill>
            </a:endParaRPr>
          </a:p>
        </p:txBody>
      </p:sp>
      <p:pic>
        <p:nvPicPr>
          <p:cNvPr id="23554" name="Picture 2" descr="F:\Nelli\Világimanapok\2015 Világimanap Bahamák\Képek\780108693 kic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836712"/>
            <a:ext cx="3054586" cy="576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HÁLAADÓ </a:t>
            </a:r>
            <a:r>
              <a:rPr lang="hu-HU" sz="3500" dirty="0" smtClean="0">
                <a:solidFill>
                  <a:srgbClr val="006666"/>
                </a:solidFill>
              </a:rPr>
              <a:t>ÉNEK</a:t>
            </a:r>
            <a:endParaRPr lang="hu-HU" sz="2700" dirty="0">
              <a:solidFill>
                <a:srgbClr val="0066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36" y="908720"/>
            <a:ext cx="547878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1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6563" y="1412776"/>
            <a:ext cx="6552728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Egy asszony </a:t>
            </a:r>
            <a:r>
              <a:rPr lang="hu-HU" sz="2000" b="1" dirty="0" err="1">
                <a:solidFill>
                  <a:srgbClr val="FF0066"/>
                </a:solidFill>
              </a:rPr>
              <a:t>Harbour</a:t>
            </a:r>
            <a:r>
              <a:rPr lang="hu-HU" sz="2000" b="1" dirty="0">
                <a:solidFill>
                  <a:srgbClr val="FF0066"/>
                </a:solidFill>
              </a:rPr>
              <a:t> [</a:t>
            </a:r>
            <a:r>
              <a:rPr lang="hu-HU" sz="2000" b="1" dirty="0" err="1">
                <a:solidFill>
                  <a:srgbClr val="FF0066"/>
                </a:solidFill>
              </a:rPr>
              <a:t>hárbör</a:t>
            </a:r>
            <a:r>
              <a:rPr lang="hu-HU" sz="2000" b="1" dirty="0">
                <a:solidFill>
                  <a:srgbClr val="FF0066"/>
                </a:solidFill>
              </a:rPr>
              <a:t>] szigetéről: </a:t>
            </a:r>
            <a:endParaRPr lang="hu-HU" sz="2000" b="1" dirty="0" smtClean="0">
              <a:solidFill>
                <a:srgbClr val="FF0066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Uram</a:t>
            </a:r>
            <a:r>
              <a:rPr lang="hu-HU" sz="2000" dirty="0">
                <a:solidFill>
                  <a:srgbClr val="7030A0"/>
                </a:solidFill>
              </a:rPr>
              <a:t>, köszönjük Neked, </a:t>
            </a:r>
            <a:r>
              <a:rPr lang="hu-HU" sz="2000" dirty="0" smtClean="0">
                <a:solidFill>
                  <a:srgbClr val="7030A0"/>
                </a:solidFill>
              </a:rPr>
              <a:t>hogy a </a:t>
            </a:r>
            <a:r>
              <a:rPr lang="hu-HU" sz="2000" dirty="0">
                <a:solidFill>
                  <a:srgbClr val="7030A0"/>
                </a:solidFill>
              </a:rPr>
              <a:t>mai </a:t>
            </a:r>
            <a:r>
              <a:rPr lang="hu-HU" sz="2000" dirty="0" err="1">
                <a:solidFill>
                  <a:srgbClr val="7030A0"/>
                </a:solidFill>
              </a:rPr>
              <a:t>Világimanapon</a:t>
            </a:r>
            <a:r>
              <a:rPr lang="hu-HU" sz="2000" dirty="0">
                <a:solidFill>
                  <a:srgbClr val="7030A0"/>
                </a:solidFill>
              </a:rPr>
              <a:t> ilyen sokan imádkoznak értünk. Áldásodat kérjük </a:t>
            </a:r>
            <a:r>
              <a:rPr lang="hu-HU" sz="2000" dirty="0" smtClean="0">
                <a:solidFill>
                  <a:srgbClr val="7030A0"/>
                </a:solidFill>
              </a:rPr>
              <a:t>a földgolyón </a:t>
            </a:r>
            <a:r>
              <a:rPr lang="hu-HU" sz="2000" dirty="0">
                <a:solidFill>
                  <a:srgbClr val="7030A0"/>
                </a:solidFill>
              </a:rPr>
              <a:t>és a mi szeretett bahamai szigeteinken élő összes testvérünkre.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Add</a:t>
            </a:r>
            <a:r>
              <a:rPr lang="hu-HU" sz="2000" dirty="0">
                <a:solidFill>
                  <a:srgbClr val="7030A0"/>
                </a:solidFill>
              </a:rPr>
              <a:t>, hogy Téged dicsőítve élhessünk egymással, a mi Atyánk és a </a:t>
            </a:r>
            <a:r>
              <a:rPr lang="hu-HU" sz="2000" dirty="0" smtClean="0">
                <a:solidFill>
                  <a:srgbClr val="7030A0"/>
                </a:solidFill>
              </a:rPr>
              <a:t>megváltó Jézus </a:t>
            </a:r>
            <a:r>
              <a:rPr lang="hu-HU" sz="2000" dirty="0">
                <a:solidFill>
                  <a:srgbClr val="7030A0"/>
                </a:solidFill>
              </a:rPr>
              <a:t>Krisztus nevében.</a:t>
            </a: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	Áldj </a:t>
            </a:r>
            <a:r>
              <a:rPr lang="hu-HU" sz="2000" dirty="0">
                <a:solidFill>
                  <a:srgbClr val="7030A0"/>
                </a:solidFill>
              </a:rPr>
              <a:t>meg minket, amikor immáron mi magunk is arra törekedünk, és azt tesszük, amit Te tettél a tanítványaidért és értünk: mélységes </a:t>
            </a:r>
            <a:r>
              <a:rPr lang="hu-HU" sz="2000" dirty="0" smtClean="0">
                <a:solidFill>
                  <a:srgbClr val="7030A0"/>
                </a:solidFill>
              </a:rPr>
              <a:t>szeretettel szolgálni</a:t>
            </a:r>
            <a:r>
              <a:rPr lang="hu-HU" sz="2000" dirty="0">
                <a:solidFill>
                  <a:srgbClr val="7030A0"/>
                </a:solidFill>
              </a:rPr>
              <a:t>!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err="1" smtClean="0">
                <a:solidFill>
                  <a:srgbClr val="7030A0"/>
                </a:solidFill>
              </a:rPr>
              <a:t>Amen</a:t>
            </a:r>
            <a:r>
              <a:rPr lang="hu-HU" sz="20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987824" y="149212"/>
            <a:ext cx="3312368" cy="778098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HARBOUR  ÁLDÁSA</a:t>
            </a:r>
            <a:endParaRPr lang="hu-HU" sz="3500" dirty="0">
              <a:solidFill>
                <a:srgbClr val="006666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04" y="116632"/>
            <a:ext cx="12763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1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52728" cy="778098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6666"/>
                </a:solidFill>
              </a:rPr>
              <a:t>ZÁRÓ ÉNEK</a:t>
            </a:r>
            <a:br>
              <a:rPr lang="hu-HU" sz="3200" dirty="0" smtClean="0">
                <a:solidFill>
                  <a:srgbClr val="006666"/>
                </a:solidFill>
              </a:rPr>
            </a:br>
            <a:r>
              <a:rPr lang="hu-HU" sz="2400" dirty="0" smtClean="0">
                <a:solidFill>
                  <a:srgbClr val="006666"/>
                </a:solidFill>
              </a:rPr>
              <a:t>„Lásd Urunk ...”</a:t>
            </a:r>
            <a:endParaRPr lang="hu-HU" sz="2400" dirty="0">
              <a:solidFill>
                <a:srgbClr val="0066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196752"/>
            <a:ext cx="6525237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1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83768" y="908720"/>
            <a:ext cx="6552728" cy="187220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solidFill>
                  <a:srgbClr val="7030A0"/>
                </a:solidFill>
              </a:rPr>
              <a:t>Öröm, áldás és megtiszteltetés </a:t>
            </a:r>
            <a:r>
              <a:rPr lang="hu-HU" dirty="0" smtClean="0">
                <a:solidFill>
                  <a:srgbClr val="7030A0"/>
                </a:solidFill>
              </a:rPr>
              <a:t>volt a mai napon, Testvéreinkkel a világ minden táján együtt imádkozni!</a:t>
            </a:r>
            <a:endParaRPr lang="hu-H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09" y="2564904"/>
            <a:ext cx="665799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1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0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ÜDVÖZLÉS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980728"/>
            <a:ext cx="3384376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A </a:t>
            </a:r>
            <a:r>
              <a:rPr lang="hu-HU" sz="2000" dirty="0">
                <a:solidFill>
                  <a:srgbClr val="7030A0"/>
                </a:solidFill>
              </a:rPr>
              <a:t>most </a:t>
            </a:r>
            <a:r>
              <a:rPr lang="hu-HU" sz="2000" b="1" dirty="0">
                <a:solidFill>
                  <a:srgbClr val="FF0066"/>
                </a:solidFill>
              </a:rPr>
              <a:t>95 éves </a:t>
            </a:r>
            <a:r>
              <a:rPr lang="hu-HU" sz="2000" b="1" dirty="0" err="1" smtClean="0">
                <a:solidFill>
                  <a:srgbClr val="FF0066"/>
                </a:solidFill>
              </a:rPr>
              <a:t>Gertrude</a:t>
            </a:r>
            <a:r>
              <a:rPr lang="hu-HU" sz="2000" b="1" dirty="0" smtClean="0">
                <a:solidFill>
                  <a:srgbClr val="FF0066"/>
                </a:solidFill>
              </a:rPr>
              <a:t> </a:t>
            </a:r>
            <a:r>
              <a:rPr lang="hu-HU" sz="2000" b="1" dirty="0" err="1" smtClean="0">
                <a:solidFill>
                  <a:srgbClr val="FF0066"/>
                </a:solidFill>
              </a:rPr>
              <a:t>Burnside</a:t>
            </a:r>
            <a:r>
              <a:rPr lang="hu-HU" sz="2000" dirty="0" smtClean="0">
                <a:solidFill>
                  <a:srgbClr val="7030A0"/>
                </a:solidFill>
              </a:rPr>
              <a:t> </a:t>
            </a:r>
            <a:r>
              <a:rPr lang="hu-HU" sz="2000" dirty="0">
                <a:solidFill>
                  <a:srgbClr val="7030A0"/>
                </a:solidFill>
              </a:rPr>
              <a:t>még tud mesélni az első, 1950-ben tartott alkalomról</a:t>
            </a:r>
            <a:r>
              <a:rPr lang="hu-HU" sz="20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Narrátor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Hallgassátok meg a 95 éves </a:t>
            </a:r>
            <a:r>
              <a:rPr lang="hu-HU" sz="2000" dirty="0" err="1">
                <a:solidFill>
                  <a:srgbClr val="7030A0"/>
                </a:solidFill>
              </a:rPr>
              <a:t>Gertrude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Burnside</a:t>
            </a:r>
            <a:r>
              <a:rPr lang="hu-HU" sz="2000" dirty="0">
                <a:solidFill>
                  <a:srgbClr val="7030A0"/>
                </a:solidFill>
              </a:rPr>
              <a:t> [</a:t>
            </a:r>
            <a:r>
              <a:rPr lang="hu-HU" sz="2000" dirty="0" err="1">
                <a:solidFill>
                  <a:srgbClr val="7030A0"/>
                </a:solidFill>
              </a:rPr>
              <a:t>gertrud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börnszájd</a:t>
            </a:r>
            <a:r>
              <a:rPr lang="hu-HU" sz="2000" dirty="0">
                <a:solidFill>
                  <a:srgbClr val="7030A0"/>
                </a:solidFill>
              </a:rPr>
              <a:t>] szavait.</a:t>
            </a:r>
          </a:p>
          <a:p>
            <a:pPr marL="0" indent="0" algn="just">
              <a:buNone/>
            </a:pPr>
            <a:r>
              <a:rPr lang="hu-HU" sz="2000" b="1" dirty="0" err="1">
                <a:solidFill>
                  <a:srgbClr val="FF0066"/>
                </a:solidFill>
              </a:rPr>
              <a:t>Gertrude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 err="1">
                <a:solidFill>
                  <a:srgbClr val="FF0066"/>
                </a:solidFill>
              </a:rPr>
              <a:t>Burnside</a:t>
            </a:r>
            <a:r>
              <a:rPr lang="hu-HU" sz="2000" dirty="0">
                <a:solidFill>
                  <a:srgbClr val="7030A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„</a:t>
            </a:r>
            <a:r>
              <a:rPr lang="hu-HU" sz="2000" i="1" dirty="0">
                <a:solidFill>
                  <a:srgbClr val="7030A0"/>
                </a:solidFill>
              </a:rPr>
              <a:t>Mindannyian fehérbe öltözve mentünk a presbiteriánus templomhoz azon a péntek délutánon. A többség papné volt, engem is a lelkészem felesége hívott meg.”</a:t>
            </a:r>
          </a:p>
          <a:p>
            <a:pPr marL="0" indent="0" algn="just">
              <a:buNone/>
            </a:pPr>
            <a:endParaRPr lang="hu-HU" sz="20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F:\Nelli\Világimanapok\2015 Világimanap Bahamák\Képek\gertrude burn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808312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ÜDVÖZLÉS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64494" y="4221088"/>
            <a:ext cx="6552728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1" dirty="0" smtClean="0">
                <a:solidFill>
                  <a:srgbClr val="FF0066"/>
                </a:solidFill>
              </a:rPr>
              <a:t>Másik bahamai </a:t>
            </a:r>
            <a:r>
              <a:rPr lang="hu-HU" sz="2000" b="1" dirty="0">
                <a:solidFill>
                  <a:srgbClr val="FF0066"/>
                </a:solidFill>
              </a:rPr>
              <a:t>asszony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Ma </a:t>
            </a:r>
            <a:r>
              <a:rPr lang="hu-HU" sz="2000" dirty="0">
                <a:solidFill>
                  <a:srgbClr val="7030A0"/>
                </a:solidFill>
              </a:rPr>
              <a:t>a trópusi homokot, tengert és a </a:t>
            </a:r>
            <a:r>
              <a:rPr lang="hu-HU" sz="2000" dirty="0" smtClean="0">
                <a:solidFill>
                  <a:srgbClr val="7030A0"/>
                </a:solidFill>
              </a:rPr>
              <a:t>Napot idéző</a:t>
            </a:r>
            <a:r>
              <a:rPr lang="hu-HU" sz="2000" dirty="0">
                <a:solidFill>
                  <a:srgbClr val="7030A0"/>
                </a:solidFill>
              </a:rPr>
              <a:t>, </a:t>
            </a:r>
            <a:r>
              <a:rPr lang="hu-HU" sz="2000" b="1" dirty="0">
                <a:solidFill>
                  <a:srgbClr val="7030A0"/>
                </a:solidFill>
              </a:rPr>
              <a:t>színes ruhákat viselünk</a:t>
            </a:r>
            <a:r>
              <a:rPr lang="hu-HU" sz="2000" dirty="0">
                <a:solidFill>
                  <a:srgbClr val="7030A0"/>
                </a:solidFill>
              </a:rPr>
              <a:t>. Mi bahamai emberek, Nassautól </a:t>
            </a:r>
            <a:r>
              <a:rPr lang="hu-HU" sz="2000" dirty="0" smtClean="0">
                <a:solidFill>
                  <a:srgbClr val="7030A0"/>
                </a:solidFill>
              </a:rPr>
              <a:t>egészen a </a:t>
            </a:r>
            <a:r>
              <a:rPr lang="hu-HU" sz="2000" dirty="0" err="1">
                <a:solidFill>
                  <a:srgbClr val="7030A0"/>
                </a:solidFill>
              </a:rPr>
              <a:t>Family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Island-ig</a:t>
            </a:r>
            <a:r>
              <a:rPr lang="hu-HU" sz="2000" dirty="0">
                <a:solidFill>
                  <a:srgbClr val="7030A0"/>
                </a:solidFill>
              </a:rPr>
              <a:t> [</a:t>
            </a:r>
            <a:r>
              <a:rPr lang="hu-HU" sz="2000" dirty="0" err="1">
                <a:solidFill>
                  <a:srgbClr val="7030A0"/>
                </a:solidFill>
              </a:rPr>
              <a:t>femili</a:t>
            </a:r>
            <a:r>
              <a:rPr lang="hu-HU" sz="2000" dirty="0">
                <a:solidFill>
                  <a:srgbClr val="7030A0"/>
                </a:solidFill>
              </a:rPr>
              <a:t> </a:t>
            </a:r>
            <a:r>
              <a:rPr lang="hu-HU" sz="2000" dirty="0" err="1">
                <a:solidFill>
                  <a:srgbClr val="7030A0"/>
                </a:solidFill>
              </a:rPr>
              <a:t>ájlend</a:t>
            </a:r>
            <a:r>
              <a:rPr lang="hu-HU" sz="2000" dirty="0">
                <a:solidFill>
                  <a:srgbClr val="7030A0"/>
                </a:solidFill>
              </a:rPr>
              <a:t>], köszöntünk Benneteket és hívunk, </a:t>
            </a:r>
            <a:r>
              <a:rPr lang="hu-HU" sz="2000" dirty="0" smtClean="0">
                <a:solidFill>
                  <a:srgbClr val="7030A0"/>
                </a:solidFill>
              </a:rPr>
              <a:t>hogy velünk </a:t>
            </a:r>
            <a:r>
              <a:rPr lang="hu-HU" sz="2000" dirty="0">
                <a:solidFill>
                  <a:srgbClr val="7030A0"/>
                </a:solidFill>
              </a:rPr>
              <a:t>közösen énekeljétek ezt a </a:t>
            </a:r>
            <a:r>
              <a:rPr lang="hu-HU" sz="2000" b="1" dirty="0">
                <a:solidFill>
                  <a:srgbClr val="7030A0"/>
                </a:solidFill>
              </a:rPr>
              <a:t>bahamai dicsőítő </a:t>
            </a:r>
            <a:r>
              <a:rPr lang="hu-HU" sz="2000" b="1" dirty="0" smtClean="0">
                <a:solidFill>
                  <a:srgbClr val="7030A0"/>
                </a:solidFill>
              </a:rPr>
              <a:t>dalt</a:t>
            </a:r>
            <a:r>
              <a:rPr lang="hu-HU" sz="2000" dirty="0" smtClean="0">
                <a:solidFill>
                  <a:srgbClr val="7030A0"/>
                </a:solidFill>
              </a:rPr>
              <a:t>.</a:t>
            </a:r>
            <a:endParaRPr lang="hu-HU" sz="2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F:\Nelli\Világimanapok\2015 Világimanap Bahamák\Képek\clothe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57" y="1052736"/>
            <a:ext cx="2033651" cy="305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Nelli\Világimanapok\2015 Világimanap Bahamák\Képek\clothe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10" y="1052736"/>
            <a:ext cx="4067302" cy="305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52728" cy="778098"/>
          </a:xfrm>
        </p:spPr>
        <p:txBody>
          <a:bodyPr>
            <a:normAutofit fontScale="90000"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BAHAMAI DICSŐÍTŐ ÉNEK</a:t>
            </a:r>
            <a:br>
              <a:rPr lang="hu-HU" sz="3500" dirty="0" smtClean="0">
                <a:solidFill>
                  <a:srgbClr val="006666"/>
                </a:solidFill>
              </a:rPr>
            </a:br>
            <a:r>
              <a:rPr lang="hu-HU" sz="2700" dirty="0" smtClean="0">
                <a:solidFill>
                  <a:srgbClr val="006666"/>
                </a:solidFill>
              </a:rPr>
              <a:t>„</a:t>
            </a:r>
            <a:r>
              <a:rPr lang="hu-HU" sz="2700" dirty="0" err="1" smtClean="0">
                <a:solidFill>
                  <a:srgbClr val="006666"/>
                </a:solidFill>
              </a:rPr>
              <a:t>Bless</a:t>
            </a:r>
            <a:r>
              <a:rPr lang="hu-HU" sz="2700" dirty="0" smtClean="0">
                <a:solidFill>
                  <a:srgbClr val="006666"/>
                </a:solidFill>
              </a:rPr>
              <a:t> </a:t>
            </a:r>
            <a:r>
              <a:rPr lang="hu-HU" sz="2700" dirty="0" err="1" smtClean="0">
                <a:solidFill>
                  <a:srgbClr val="006666"/>
                </a:solidFill>
              </a:rPr>
              <a:t>the</a:t>
            </a:r>
            <a:r>
              <a:rPr lang="hu-HU" sz="2700" dirty="0" smtClean="0">
                <a:solidFill>
                  <a:srgbClr val="006666"/>
                </a:solidFill>
              </a:rPr>
              <a:t> Lord, o </a:t>
            </a:r>
            <a:r>
              <a:rPr lang="hu-HU" sz="2700" dirty="0" err="1" smtClean="0">
                <a:solidFill>
                  <a:srgbClr val="006666"/>
                </a:solidFill>
              </a:rPr>
              <a:t>my</a:t>
            </a:r>
            <a:r>
              <a:rPr lang="hu-HU" sz="2700" dirty="0" smtClean="0">
                <a:solidFill>
                  <a:srgbClr val="006666"/>
                </a:solidFill>
              </a:rPr>
              <a:t> </a:t>
            </a:r>
            <a:r>
              <a:rPr lang="hu-HU" sz="2700" dirty="0" err="1" smtClean="0">
                <a:solidFill>
                  <a:srgbClr val="006666"/>
                </a:solidFill>
              </a:rPr>
              <a:t>soul</a:t>
            </a:r>
            <a:r>
              <a:rPr lang="hu-HU" sz="2700" dirty="0" smtClean="0">
                <a:solidFill>
                  <a:srgbClr val="006666"/>
                </a:solidFill>
              </a:rPr>
              <a:t> ...”</a:t>
            </a:r>
            <a:endParaRPr lang="hu-HU" sz="2700" dirty="0">
              <a:solidFill>
                <a:srgbClr val="006666"/>
              </a:solidFill>
            </a:endParaRPr>
          </a:p>
        </p:txBody>
      </p:sp>
      <p:pic>
        <p:nvPicPr>
          <p:cNvPr id="9218" name="Picture 2" descr="F:\Nelli\Világimanapok\2015 Világimanap Bahamák\Eredeti kották\Lied 3 - Bless the Lord o my sou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9451" r="8117" b="61143"/>
          <a:stretch/>
        </p:blipFill>
        <p:spPr bwMode="auto">
          <a:xfrm>
            <a:off x="2627784" y="1484784"/>
            <a:ext cx="6250675" cy="314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95736" y="4869160"/>
            <a:ext cx="684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7030A0"/>
                </a:solidFill>
              </a:rPr>
              <a:t>„Uram, lelkemből imádlak; </a:t>
            </a:r>
            <a:r>
              <a:rPr lang="hu-HU" sz="2400" dirty="0">
                <a:solidFill>
                  <a:srgbClr val="7030A0"/>
                </a:solidFill>
              </a:rPr>
              <a:t>Uram, lelkemből </a:t>
            </a:r>
            <a:r>
              <a:rPr lang="hu-HU" sz="2400" dirty="0" smtClean="0">
                <a:solidFill>
                  <a:srgbClr val="7030A0"/>
                </a:solidFill>
              </a:rPr>
              <a:t>imádlak;</a:t>
            </a:r>
          </a:p>
          <a:p>
            <a:pPr algn="ctr"/>
            <a:r>
              <a:rPr lang="hu-HU" sz="2400" dirty="0">
                <a:solidFill>
                  <a:srgbClr val="7030A0"/>
                </a:solidFill>
              </a:rPr>
              <a:t>Uram, lelkemből </a:t>
            </a:r>
            <a:r>
              <a:rPr lang="hu-HU" sz="2400" dirty="0" smtClean="0">
                <a:solidFill>
                  <a:srgbClr val="7030A0"/>
                </a:solidFill>
              </a:rPr>
              <a:t>imádlak; áldom szent neved.”</a:t>
            </a:r>
            <a:endParaRPr lang="hu-H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52728" cy="778098"/>
          </a:xfrm>
        </p:spPr>
        <p:txBody>
          <a:bodyPr>
            <a:normAutofit/>
          </a:bodyPr>
          <a:lstStyle/>
          <a:p>
            <a:r>
              <a:rPr lang="hu-HU" sz="3500" dirty="0">
                <a:solidFill>
                  <a:srgbClr val="006666"/>
                </a:solidFill>
              </a:rPr>
              <a:t>KEZDŐ FOHÁSZ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43298" y="3618182"/>
            <a:ext cx="6552728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0066"/>
                </a:solidFill>
              </a:rPr>
              <a:t>Narrátor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Fennállva </a:t>
            </a:r>
            <a:r>
              <a:rPr lang="hu-HU" sz="2000" dirty="0">
                <a:solidFill>
                  <a:srgbClr val="7030A0"/>
                </a:solidFill>
              </a:rPr>
              <a:t>csatlakozzatok hozzánk, amikor a különböző </a:t>
            </a:r>
            <a:r>
              <a:rPr lang="hu-HU" sz="2000" dirty="0" smtClean="0">
                <a:solidFill>
                  <a:srgbClr val="7030A0"/>
                </a:solidFill>
              </a:rPr>
              <a:t>szigeteink asszonyai </a:t>
            </a:r>
            <a:r>
              <a:rPr lang="hu-HU" sz="2000" dirty="0">
                <a:solidFill>
                  <a:srgbClr val="7030A0"/>
                </a:solidFill>
              </a:rPr>
              <a:t>imádságra hívnak</a:t>
            </a:r>
            <a:r>
              <a:rPr lang="hu-HU" sz="20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7030A0"/>
                </a:solidFill>
              </a:rPr>
              <a:t>Egy asszony </a:t>
            </a:r>
            <a:r>
              <a:rPr lang="hu-HU" sz="2000" b="1" dirty="0" err="1">
                <a:solidFill>
                  <a:srgbClr val="FF0066"/>
                </a:solidFill>
              </a:rPr>
              <a:t>Andros</a:t>
            </a:r>
            <a:r>
              <a:rPr lang="hu-HU" sz="2000" b="1" dirty="0">
                <a:solidFill>
                  <a:srgbClr val="FF0066"/>
                </a:solidFill>
              </a:rPr>
              <a:t> </a:t>
            </a:r>
            <a:r>
              <a:rPr lang="hu-HU" sz="2000" b="1" dirty="0">
                <a:solidFill>
                  <a:srgbClr val="7030A0"/>
                </a:solidFill>
              </a:rPr>
              <a:t>szigetéről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endParaRPr lang="hu-HU" sz="2000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hu-HU" sz="2000" dirty="0">
                <a:solidFill>
                  <a:srgbClr val="7030A0"/>
                </a:solidFill>
              </a:rPr>
              <a:t>	</a:t>
            </a:r>
            <a:r>
              <a:rPr lang="hu-HU" sz="2000" dirty="0" smtClean="0">
                <a:solidFill>
                  <a:srgbClr val="7030A0"/>
                </a:solidFill>
              </a:rPr>
              <a:t>Teremtő </a:t>
            </a:r>
            <a:r>
              <a:rPr lang="hu-HU" sz="2000" dirty="0">
                <a:solidFill>
                  <a:srgbClr val="7030A0"/>
                </a:solidFill>
              </a:rPr>
              <a:t>Isten, </a:t>
            </a:r>
            <a:r>
              <a:rPr lang="hu-HU" sz="2000" dirty="0" err="1">
                <a:solidFill>
                  <a:srgbClr val="7030A0"/>
                </a:solidFill>
              </a:rPr>
              <a:t>Andros</a:t>
            </a:r>
            <a:r>
              <a:rPr lang="hu-HU" sz="2000" dirty="0">
                <a:solidFill>
                  <a:srgbClr val="7030A0"/>
                </a:solidFill>
              </a:rPr>
              <a:t> szigetéről és a világ minden tájáról azért hívtál minket ma össze, hogy az Isten végtelenül kiáradó kegyelmének óceánjában megfürdess Bennünket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...megfürdess Bennünket</a:t>
            </a:r>
          </a:p>
          <a:p>
            <a:pPr marL="0" indent="0" algn="just">
              <a:buNone/>
            </a:pPr>
            <a:endParaRPr lang="hu-HU" sz="24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F:\Nelli\Világimanapok\2015 Világimanap Bahamák\Képek\Bahamas-Map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298" y="836712"/>
            <a:ext cx="6674441" cy="280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3848" y="58614"/>
            <a:ext cx="3600400" cy="778098"/>
          </a:xfrm>
        </p:spPr>
        <p:txBody>
          <a:bodyPr>
            <a:normAutofit/>
          </a:bodyPr>
          <a:lstStyle/>
          <a:p>
            <a:r>
              <a:rPr lang="hu-HU" sz="3500" dirty="0" smtClean="0">
                <a:solidFill>
                  <a:srgbClr val="006666"/>
                </a:solidFill>
              </a:rPr>
              <a:t>ANDROS FOHÁSZA</a:t>
            </a:r>
            <a:endParaRPr lang="hu-HU" sz="3500" dirty="0">
              <a:solidFill>
                <a:srgbClr val="006666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1760" y="1052736"/>
            <a:ext cx="6189665" cy="34213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b="1" dirty="0" err="1" smtClean="0">
                <a:solidFill>
                  <a:srgbClr val="FF0066"/>
                </a:solidFill>
              </a:rPr>
              <a:t>Andros</a:t>
            </a:r>
            <a:r>
              <a:rPr lang="hu-HU" sz="2000" dirty="0">
                <a:solidFill>
                  <a:srgbClr val="FF0066"/>
                </a:solidFill>
              </a:rPr>
              <a:t>: </a:t>
            </a:r>
            <a:endParaRPr lang="hu-HU" sz="2000" dirty="0" smtClean="0">
              <a:solidFill>
                <a:srgbClr val="FF0066"/>
              </a:solidFill>
            </a:endParaRPr>
          </a:p>
          <a:p>
            <a:pPr marL="0" indent="0" algn="just">
              <a:buNone/>
            </a:pPr>
            <a:r>
              <a:rPr lang="hu-HU" sz="2000" dirty="0" smtClean="0">
                <a:solidFill>
                  <a:srgbClr val="7030A0"/>
                </a:solidFill>
              </a:rPr>
              <a:t>... hogy </a:t>
            </a:r>
            <a:r>
              <a:rPr lang="hu-HU" sz="2000" dirty="0">
                <a:solidFill>
                  <a:srgbClr val="7030A0"/>
                </a:solidFill>
              </a:rPr>
              <a:t>Krisztus szeretetének napsugara ragyogjon be </a:t>
            </a:r>
            <a:r>
              <a:rPr lang="hu-HU" sz="2000" dirty="0" smtClean="0">
                <a:solidFill>
                  <a:srgbClr val="7030A0"/>
                </a:solidFill>
              </a:rPr>
              <a:t>Bennünket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 smtClean="0">
                <a:solidFill>
                  <a:srgbClr val="7030A0"/>
                </a:solidFill>
              </a:rPr>
              <a:t>: ...ragyogjon </a:t>
            </a:r>
            <a:r>
              <a:rPr lang="hu-HU" sz="2000" dirty="0">
                <a:solidFill>
                  <a:srgbClr val="7030A0"/>
                </a:solidFill>
              </a:rPr>
              <a:t>be </a:t>
            </a:r>
            <a:r>
              <a:rPr lang="hu-HU" sz="2000" dirty="0" smtClean="0">
                <a:solidFill>
                  <a:srgbClr val="7030A0"/>
                </a:solidFill>
              </a:rPr>
              <a:t>Bennünket</a:t>
            </a:r>
          </a:p>
          <a:p>
            <a:pPr marL="0" indent="0" algn="just">
              <a:buNone/>
            </a:pPr>
            <a:r>
              <a:rPr lang="hu-HU" sz="2000" b="1" dirty="0" err="1">
                <a:solidFill>
                  <a:srgbClr val="FF0066"/>
                </a:solidFill>
              </a:rPr>
              <a:t>Andros</a:t>
            </a:r>
            <a:r>
              <a:rPr lang="hu-HU" sz="2000" dirty="0">
                <a:solidFill>
                  <a:srgbClr val="FF0066"/>
                </a:solidFill>
              </a:rPr>
              <a:t>: </a:t>
            </a:r>
            <a:r>
              <a:rPr lang="hu-HU" sz="2000" dirty="0" smtClean="0">
                <a:solidFill>
                  <a:srgbClr val="7030A0"/>
                </a:solidFill>
              </a:rPr>
              <a:t>... hogy </a:t>
            </a:r>
            <a:r>
              <a:rPr lang="hu-HU" sz="2000" dirty="0">
                <a:solidFill>
                  <a:srgbClr val="7030A0"/>
                </a:solidFill>
              </a:rPr>
              <a:t>a Szentlélek a változás és az újrakezdés hűsítő </a:t>
            </a:r>
            <a:r>
              <a:rPr lang="hu-HU" sz="2000" dirty="0" smtClean="0">
                <a:solidFill>
                  <a:srgbClr val="7030A0"/>
                </a:solidFill>
              </a:rPr>
              <a:t>passzátszeleivel Közösen öleljen </a:t>
            </a:r>
            <a:r>
              <a:rPr lang="hu-HU" sz="2000" dirty="0">
                <a:solidFill>
                  <a:srgbClr val="7030A0"/>
                </a:solidFill>
              </a:rPr>
              <a:t>át </a:t>
            </a:r>
            <a:r>
              <a:rPr lang="hu-HU" sz="2000" dirty="0" smtClean="0">
                <a:solidFill>
                  <a:srgbClr val="7030A0"/>
                </a:solidFill>
              </a:rPr>
              <a:t>Bennünket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</a:t>
            </a:r>
            <a:r>
              <a:rPr lang="hu-HU" sz="2000" dirty="0" smtClean="0">
                <a:solidFill>
                  <a:srgbClr val="7030A0"/>
                </a:solidFill>
              </a:rPr>
              <a:t>... öleljen </a:t>
            </a:r>
            <a:r>
              <a:rPr lang="hu-HU" sz="2000" dirty="0">
                <a:solidFill>
                  <a:srgbClr val="7030A0"/>
                </a:solidFill>
              </a:rPr>
              <a:t>át </a:t>
            </a:r>
            <a:r>
              <a:rPr lang="hu-HU" sz="2000" dirty="0" smtClean="0">
                <a:solidFill>
                  <a:srgbClr val="7030A0"/>
                </a:solidFill>
              </a:rPr>
              <a:t>Bennünket</a:t>
            </a:r>
          </a:p>
          <a:p>
            <a:pPr marL="0" indent="0" algn="just">
              <a:buNone/>
            </a:pPr>
            <a:r>
              <a:rPr lang="hu-HU" sz="2000" b="1" dirty="0">
                <a:solidFill>
                  <a:srgbClr val="FF0066"/>
                </a:solidFill>
              </a:rPr>
              <a:t>MINDANNYIAN</a:t>
            </a:r>
            <a:r>
              <a:rPr lang="hu-HU" sz="2000" dirty="0">
                <a:solidFill>
                  <a:srgbClr val="7030A0"/>
                </a:solidFill>
              </a:rPr>
              <a:t>: A </a:t>
            </a:r>
            <a:r>
              <a:rPr lang="hu-HU" sz="2000" b="1" dirty="0">
                <a:solidFill>
                  <a:srgbClr val="7030A0"/>
                </a:solidFill>
              </a:rPr>
              <a:t>szépségnek és felüdülésnek ezen a </a:t>
            </a:r>
            <a:r>
              <a:rPr lang="hu-HU" sz="2000" b="1" dirty="0" smtClean="0">
                <a:solidFill>
                  <a:srgbClr val="7030A0"/>
                </a:solidFill>
              </a:rPr>
              <a:t>csodálatos helyszínén</a:t>
            </a:r>
            <a:r>
              <a:rPr lang="hu-HU" sz="2000" dirty="0">
                <a:solidFill>
                  <a:srgbClr val="7030A0"/>
                </a:solidFill>
              </a:rPr>
              <a:t>, a testvériség és szeretet közös megéléséért gyűltünk </a:t>
            </a:r>
            <a:r>
              <a:rPr lang="hu-HU" sz="2000" dirty="0" smtClean="0">
                <a:solidFill>
                  <a:srgbClr val="7030A0"/>
                </a:solidFill>
              </a:rPr>
              <a:t>ma össze</a:t>
            </a:r>
            <a:r>
              <a:rPr lang="hu-HU" sz="20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18" y="44624"/>
            <a:ext cx="1252447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:\Nelli\Világimanapok\2015 Világimanap Bahamák\Képek\bahama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3419871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1326</Words>
  <Application>Microsoft Office PowerPoint</Application>
  <PresentationFormat>Diavetítés a képernyőre (4:3 oldalarány)</PresentationFormat>
  <Paragraphs>243</Paragraphs>
  <Slides>49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0" baseType="lpstr">
      <vt:lpstr>Office-téma</vt:lpstr>
      <vt:lpstr>Ökumenikus Világimanap 2015. március 6.</vt:lpstr>
      <vt:lpstr>A CÍMKÉPRŐL...</vt:lpstr>
      <vt:lpstr>ÜDVÖZLÉS</vt:lpstr>
      <vt:lpstr>ÜDVÖZLÉS</vt:lpstr>
      <vt:lpstr>ÜDVÖZLÉS</vt:lpstr>
      <vt:lpstr>ÜDVÖZLÉS</vt:lpstr>
      <vt:lpstr>BAHAMAI DICSŐÍTŐ ÉNEK „Bless the Lord, o my soul ...”</vt:lpstr>
      <vt:lpstr>KEZDŐ FOHÁSZ</vt:lpstr>
      <vt:lpstr>ANDROS FOHÁSZA</vt:lpstr>
      <vt:lpstr>ELEUTHERA FOHÁSZA</vt:lpstr>
      <vt:lpstr>EXUMA FOHÁSZA</vt:lpstr>
      <vt:lpstr>INAGUA FOHÁSZA</vt:lpstr>
      <vt:lpstr>DICSÉRŐ ZSOLTÁRUNK:  „Áldjad én lelkem, az Urat.” (146.zsoltár)</vt:lpstr>
      <vt:lpstr>DICSŐÍTŐ IMÁDSÁGOK</vt:lpstr>
      <vt:lpstr>BIMINI DICSŐÍTŐ IMÁDSÁGA</vt:lpstr>
      <vt:lpstr>ABACO DICSŐÍTŐ IMÁDSÁGA</vt:lpstr>
      <vt:lpstr>ACKLINS DICSŐÍTŐ IMÁDSÁGA</vt:lpstr>
      <vt:lpstr>GRAND BAHAMA DICSŐÍTŐ IMÁDSÁGA</vt:lpstr>
      <vt:lpstr>LONG ISLAND DICSŐÍTŐ IMÁDSÁGA</vt:lpstr>
      <vt:lpstr>CAT ISLAND DICSŐÍTŐ IMÁDSÁGA</vt:lpstr>
      <vt:lpstr>DICSŐÍTŐ ÉNEK: „Dicsőség az Atyának”</vt:lpstr>
      <vt:lpstr>BIBLIAOLVASÁS (János 13: 1-17 ) Jézus ezt mondta nekik:  „Értitek, hogy mit tettem veletek?”</vt:lpstr>
      <vt:lpstr>BIBLIAOLVASÁS (János 13: 1-17 ) Jézus ezt mondta nekik:  „Értitek, hogy mit tettem veletek?”</vt:lpstr>
      <vt:lpstr>BIBLIAOLVASÁS (János 13: 1-17 ) Jézus ezt mondta nekik:  „Értitek, hogy mit tettem veletek?”</vt:lpstr>
      <vt:lpstr>BIBLIAOLVASÁS (János 13: 1-17 ) Jézus ezt mondta nekik:  „Értitek, hogy mit tettem veletek?”</vt:lpstr>
      <vt:lpstr>KÖZÖS ÉNEK</vt:lpstr>
      <vt:lpstr>CROOKED BŰNBÁNÓ IMÁDSÁGA</vt:lpstr>
      <vt:lpstr>BERRY BŰNBÁNÓ IMÁDSÁG</vt:lpstr>
      <vt:lpstr>RAGGED BŰNBÁNÓ IMÁDSÁG</vt:lpstr>
      <vt:lpstr>KÖZÖS ÉNEK</vt:lpstr>
      <vt:lpstr>KÖZBENJÁRÓ IMÁDSÁGOK</vt:lpstr>
      <vt:lpstr>KÖZBENJÁRÓ IMÁDSÁG</vt:lpstr>
      <vt:lpstr>KÖZBENJÁRÓ IMÁDSÁG</vt:lpstr>
      <vt:lpstr>KÖZBENJÁRÓ IMÁDSÁG</vt:lpstr>
      <vt:lpstr>KÖZBENJÁRÓ IMÁDSÁG</vt:lpstr>
      <vt:lpstr>KÖZBENJÁRÓ IMÁDSÁG</vt:lpstr>
      <vt:lpstr>KÖZBENJÁRÓ IMÁDSÁG</vt:lpstr>
      <vt:lpstr>BŰNBÁNÓ IMÁDSÁG</vt:lpstr>
      <vt:lpstr>KÖZÖS ÉNEK „Mi Atyánk, aki a mennyekben vagy”</vt:lpstr>
      <vt:lpstr>PowerPoint bemutató</vt:lpstr>
      <vt:lpstr>ADOMÁNY GYŰJTÉS / PERSELYPÉNZ</vt:lpstr>
      <vt:lpstr>HÁLAADÓ IMÁDSÁG</vt:lpstr>
      <vt:lpstr>SAN SALVADOR HÁLAADÓ IMÁDSÁGA</vt:lpstr>
      <vt:lpstr>MAYA-GUANA HÁLAADÓ IMÁDSÁGA</vt:lpstr>
      <vt:lpstr>NEW PROVIDENCE HÁLAADÓ IMÁDSÁGA</vt:lpstr>
      <vt:lpstr>HÁLAADÓ ÉNEK</vt:lpstr>
      <vt:lpstr>HARBOUR  ÁLDÁSA</vt:lpstr>
      <vt:lpstr>ZÁRÓ ÉNEK „Lásd Urunk ...”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Nelli</dc:creator>
  <cp:lastModifiedBy>Nelli</cp:lastModifiedBy>
  <cp:revision>153</cp:revision>
  <dcterms:created xsi:type="dcterms:W3CDTF">2015-01-06T08:27:58Z</dcterms:created>
  <dcterms:modified xsi:type="dcterms:W3CDTF">2015-01-19T14:31:51Z</dcterms:modified>
</cp:coreProperties>
</file>